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80" r:id="rId10"/>
    <p:sldId id="273" r:id="rId11"/>
    <p:sldId id="268" r:id="rId12"/>
    <p:sldId id="272" r:id="rId13"/>
    <p:sldId id="274" r:id="rId14"/>
    <p:sldId id="269" r:id="rId15"/>
    <p:sldId id="270" r:id="rId16"/>
    <p:sldId id="271" r:id="rId17"/>
    <p:sldId id="279" r:id="rId18"/>
    <p:sldId id="278" r:id="rId19"/>
    <p:sldId id="275" r:id="rId20"/>
    <p:sldId id="276" r:id="rId21"/>
    <p:sldId id="277" r:id="rId22"/>
    <p:sldId id="281" r:id="rId23"/>
    <p:sldId id="283" r:id="rId24"/>
    <p:sldId id="284" r:id="rId25"/>
    <p:sldId id="285" r:id="rId26"/>
    <p:sldId id="286" r:id="rId27"/>
    <p:sldId id="287" r:id="rId28"/>
    <p:sldId id="291" r:id="rId29"/>
    <p:sldId id="293" r:id="rId30"/>
    <p:sldId id="294" r:id="rId31"/>
    <p:sldId id="288" r:id="rId32"/>
    <p:sldId id="289" r:id="rId33"/>
    <p:sldId id="290" r:id="rId34"/>
    <p:sldId id="295" r:id="rId35"/>
    <p:sldId id="296" r:id="rId36"/>
    <p:sldId id="297" r:id="rId37"/>
    <p:sldId id="300" r:id="rId38"/>
    <p:sldId id="298" r:id="rId39"/>
    <p:sldId id="301" r:id="rId40"/>
    <p:sldId id="304" r:id="rId41"/>
    <p:sldId id="305" r:id="rId42"/>
    <p:sldId id="306" r:id="rId43"/>
    <p:sldId id="307" r:id="rId44"/>
    <p:sldId id="303" r:id="rId45"/>
    <p:sldId id="308" r:id="rId46"/>
    <p:sldId id="309" r:id="rId47"/>
    <p:sldId id="312" r:id="rId48"/>
    <p:sldId id="31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66FF33"/>
    <a:srgbClr val="FF7C80"/>
    <a:srgbClr val="00FF99"/>
    <a:srgbClr val="CCFF99"/>
    <a:srgbClr val="00FFFF"/>
    <a:srgbClr val="6600FF"/>
    <a:srgbClr val="CCFFCC"/>
    <a:srgbClr val="FF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8E6E-5A85-47E8-B1D0-FC2CBC3B6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7A15-37A0-42DC-80D3-2A7D60325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4BC47-B127-4496-8077-F055F28C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3CBB-A3E6-49A9-97DE-BBA9CA69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E6AD0-4B23-4CC1-894F-D04D6D37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D341-8DA5-4DB4-9C6E-28AF3DAB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5223D-557D-4B19-AC4F-A355EBBFB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A3F43-464F-4F25-86C4-B203F36A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4CF-1190-4A25-946D-A6A2DA37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DD4B-1310-4F5B-A2D4-F78672F1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6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C8E5D-D5C3-49E2-8D61-40E5870E5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1FBE3-D24B-47C1-BB8E-606BE7DF3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DCA7-418D-47FF-B0F0-7B136563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85263-597E-4A7C-8C1C-2AC753F3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C969-07E4-4172-AD7A-606D3EE7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8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CCB1-91E9-47C1-AF66-5C54D3FF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D712A-5131-4BCB-963B-5D4656FE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C2D5-2D81-4F9C-AC54-2894F7FB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E6F4-44F0-4889-B9AF-429175E9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4B38-1F85-4646-B8B4-012F96B6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CCCF-0F8F-45A8-89DE-BE9ABC7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337FC-B1B7-4CC2-9997-641BF422B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9B26-CAA8-474E-A1E0-BDDF12A8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B97A-73E9-4E21-8B1F-AA640697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02C1D-E21B-493D-831D-B9567B67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AFA8-0E29-4FFA-B618-17DB4EAC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0AA0-E5B9-4E86-A789-7618F8DB6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3FAD4-4801-4BF8-8C7F-3E3B7A97D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14496-76D4-4CD6-8501-3F4345AA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AE604-58D5-4DEA-92CD-ECC1DB36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23785-98D8-4BAC-8F35-8328A622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D401-466C-4070-B3F6-A55A292A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0FC68-6B1E-4EFC-B9A2-63276509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2E0D5-2164-4007-A8A6-1C8EAA2A3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AA773-1758-4DC4-B7EE-48B0D7610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79527-9D00-4B34-A256-5D2111674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50872-D8DF-4A82-B3CD-E2C7841B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93738-1088-451D-BB48-157FBF6B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4884F-4707-48C5-8A60-82209B20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DC80-C0A5-41CE-8438-578B3698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F2440-86DF-4ECD-9F67-C079A6D4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45FB5-2A33-4BF8-8F5F-C121C1A4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D2BD4-7B1F-4EB3-BF28-4D4AA392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6FD57-A450-4581-BE1A-D53E3CF4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104AD-40EA-4EAB-876B-41F2076A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EF4A-3050-427B-B2BD-0BFE15E1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5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85A6-3D43-4712-B378-1168ECA4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7BFC-C35F-4F8F-9BE5-A7424307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36E2D-E41B-4D5C-AB26-745CF2F7F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EA48B-A408-4816-8D89-D3625195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D6EAE-6363-413F-A049-5ED2647C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0D136-E8DB-42B9-B943-A1FD7E5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B10-E737-4340-A8BC-FE23B802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A270D-FDF3-4B37-B222-C203EDE69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422F4-A27B-41CD-B1ED-A43CEFF14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4C552-37FA-4C59-AB15-6E2622B8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4869E-348B-45AC-97A8-4FBC293F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1833E-9EAB-4DB7-9067-4FCF8065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4CC8-6673-4EF0-B5C6-5A2BF2F4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6DB71-9D68-40DA-BDB7-C5843C3F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13FCC-577F-4DA6-8557-7CE700A90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9322-A116-4ECC-BD27-E43CE03DF773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CF97D-83F7-439B-8D7D-5542A3CED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9F47F-FEFE-4AFA-A986-44E940DF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EB1F-943E-4D17-AF2D-C3386C1B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E06AE-7F23-472C-B0AF-F5ED5AA2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07542"/>
            <a:ext cx="11676888" cy="5513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410191-483A-413E-A5C4-BD8CBA648DB8}"/>
              </a:ext>
            </a:extLst>
          </p:cNvPr>
          <p:cNvSpPr txBox="1">
            <a:spLocks/>
          </p:cNvSpPr>
          <p:nvPr/>
        </p:nvSpPr>
        <p:spPr>
          <a:xfrm>
            <a:off x="603504" y="155449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การบันทึกตั้งหนี้  (แจ้งรับ)</a:t>
            </a:r>
          </a:p>
        </p:txBody>
      </p:sp>
    </p:spTree>
    <p:extLst>
      <p:ext uri="{BB962C8B-B14F-4D97-AF65-F5344CB8AC3E}">
        <p14:creationId xmlns:p14="http://schemas.microsoft.com/office/powerpoint/2010/main" val="380154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B6E1D-F42E-4F7C-859E-8B103CE9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197864"/>
            <a:ext cx="11018520" cy="55138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AD436-2CC7-48C0-95B5-FD846F893052}"/>
              </a:ext>
            </a:extLst>
          </p:cNvPr>
          <p:cNvSpPr txBox="1">
            <a:spLocks/>
          </p:cNvSpPr>
          <p:nvPr/>
        </p:nvSpPr>
        <p:spPr>
          <a:xfrm>
            <a:off x="1042416" y="146305"/>
            <a:ext cx="979322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หน้าต่างที่มีการคีย์รับตั้งหนี้แล้ว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F1DEB-8D0E-4007-B7AC-1B7094278E2F}"/>
              </a:ext>
            </a:extLst>
          </p:cNvPr>
          <p:cNvSpPr/>
          <p:nvPr/>
        </p:nvSpPr>
        <p:spPr>
          <a:xfrm flipH="1" flipV="1">
            <a:off x="4005072" y="1709928"/>
            <a:ext cx="420624" cy="237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5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E0ACF-B177-466E-8DBA-C6EB2AF2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271125"/>
            <a:ext cx="11740895" cy="54314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EDEB2D-03A4-4DA0-AF39-7689F0AB201E}"/>
              </a:ext>
            </a:extLst>
          </p:cNvPr>
          <p:cNvSpPr txBox="1">
            <a:spLocks/>
          </p:cNvSpPr>
          <p:nvPr/>
        </p:nvSpPr>
        <p:spPr>
          <a:xfrm>
            <a:off x="603504" y="155449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หน้าต่างวิธีการเช็คว่าการคีย์ตั้งหนี้ถูกต้องหรือไม่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34F50-C98C-473E-ADA5-6B61E6D69A45}"/>
              </a:ext>
            </a:extLst>
          </p:cNvPr>
          <p:cNvSpPr/>
          <p:nvPr/>
        </p:nvSpPr>
        <p:spPr>
          <a:xfrm>
            <a:off x="8796527" y="3730751"/>
            <a:ext cx="2907793" cy="1785325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 </a:t>
            </a: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กับ ช่อง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</a:t>
            </a: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จะต้องมียอดตรงกัน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 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Variance </a:t>
            </a:r>
            <a:r>
              <a:rPr lang="th-TH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จะต้องเป็น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th-TH" sz="1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F0ACA-1347-46AD-8AC9-2BE333E53278}"/>
              </a:ext>
            </a:extLst>
          </p:cNvPr>
          <p:cNvSpPr/>
          <p:nvPr/>
        </p:nvSpPr>
        <p:spPr>
          <a:xfrm flipH="1" flipV="1">
            <a:off x="2298218" y="5256638"/>
            <a:ext cx="1898878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6A679-8552-4F51-A994-EAB3F62BDEAD}"/>
              </a:ext>
            </a:extLst>
          </p:cNvPr>
          <p:cNvSpPr/>
          <p:nvPr/>
        </p:nvSpPr>
        <p:spPr>
          <a:xfrm flipH="1" flipV="1">
            <a:off x="6725421" y="3535822"/>
            <a:ext cx="1682498" cy="167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FCFE0-40EE-414B-B0F7-EDC212FDA789}"/>
              </a:ext>
            </a:extLst>
          </p:cNvPr>
          <p:cNvSpPr/>
          <p:nvPr/>
        </p:nvSpPr>
        <p:spPr>
          <a:xfrm flipH="1" flipV="1">
            <a:off x="2599964" y="1901952"/>
            <a:ext cx="48156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6F19DB-096D-4C40-A684-DF9102F3339F}"/>
              </a:ext>
            </a:extLst>
          </p:cNvPr>
          <p:cNvSpPr/>
          <p:nvPr/>
        </p:nvSpPr>
        <p:spPr>
          <a:xfrm>
            <a:off x="8272274" y="389443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D70DC1-A098-410C-AE8F-2082D5325B18}"/>
              </a:ext>
            </a:extLst>
          </p:cNvPr>
          <p:cNvSpPr/>
          <p:nvPr/>
        </p:nvSpPr>
        <p:spPr>
          <a:xfrm>
            <a:off x="6370325" y="358865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F6142-11E7-4A50-88BF-F5C7443835B7}"/>
              </a:ext>
            </a:extLst>
          </p:cNvPr>
          <p:cNvSpPr/>
          <p:nvPr/>
        </p:nvSpPr>
        <p:spPr>
          <a:xfrm>
            <a:off x="2779773" y="1590003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97AA35-2006-4822-8A18-D8D9E6A0492C}"/>
              </a:ext>
            </a:extLst>
          </p:cNvPr>
          <p:cNvSpPr/>
          <p:nvPr/>
        </p:nvSpPr>
        <p:spPr>
          <a:xfrm>
            <a:off x="2945883" y="495532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8AE7EF-15F3-49F1-8C5D-A8E9268B2A1B}"/>
              </a:ext>
            </a:extLst>
          </p:cNvPr>
          <p:cNvSpPr/>
          <p:nvPr/>
        </p:nvSpPr>
        <p:spPr>
          <a:xfrm flipH="1" flipV="1">
            <a:off x="6725421" y="3727301"/>
            <a:ext cx="1682498" cy="136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BE9ED-B9BD-4289-AA80-3BB53851DEB4}"/>
              </a:ext>
            </a:extLst>
          </p:cNvPr>
          <p:cNvSpPr txBox="1">
            <a:spLocks/>
          </p:cNvSpPr>
          <p:nvPr/>
        </p:nvSpPr>
        <p:spPr>
          <a:xfrm>
            <a:off x="603504" y="128017"/>
            <a:ext cx="10844784" cy="867395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วิธีการ 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Post..   </a:t>
            </a: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งานส่งบัญชี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DC6EF-E98B-45EE-8089-424BDB1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174533"/>
            <a:ext cx="11109960" cy="5555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8B65E5-FCC9-44FF-A2C6-3FA52B26A81B}"/>
              </a:ext>
            </a:extLst>
          </p:cNvPr>
          <p:cNvSpPr/>
          <p:nvPr/>
        </p:nvSpPr>
        <p:spPr>
          <a:xfrm>
            <a:off x="7872985" y="2798064"/>
            <a:ext cx="3328415" cy="126187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endParaRPr lang="th-TH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เลือกชื่อ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และกด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7E305-7A3A-4C80-B9DA-38B04AEA8201}"/>
              </a:ext>
            </a:extLst>
          </p:cNvPr>
          <p:cNvSpPr/>
          <p:nvPr/>
        </p:nvSpPr>
        <p:spPr>
          <a:xfrm flipH="1" flipV="1">
            <a:off x="1764802" y="2020824"/>
            <a:ext cx="115213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B02C4-3F63-46A1-B8A1-FFC97D73B3C8}"/>
              </a:ext>
            </a:extLst>
          </p:cNvPr>
          <p:cNvSpPr/>
          <p:nvPr/>
        </p:nvSpPr>
        <p:spPr>
          <a:xfrm flipH="1" flipV="1">
            <a:off x="6803136" y="1655064"/>
            <a:ext cx="603504" cy="128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249363-7DE5-4DF9-9E7E-04187A396F47}"/>
              </a:ext>
            </a:extLst>
          </p:cNvPr>
          <p:cNvSpPr/>
          <p:nvPr/>
        </p:nvSpPr>
        <p:spPr>
          <a:xfrm flipH="1" flipV="1">
            <a:off x="4568972" y="6464808"/>
            <a:ext cx="606532" cy="176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92CB3E-20AE-40B9-AA97-6B9A7AFF9A15}"/>
              </a:ext>
            </a:extLst>
          </p:cNvPr>
          <p:cNvSpPr/>
          <p:nvPr/>
        </p:nvSpPr>
        <p:spPr>
          <a:xfrm>
            <a:off x="4251973" y="636655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0AC8DB-6084-4557-BBF8-54300EEE6EC6}"/>
              </a:ext>
            </a:extLst>
          </p:cNvPr>
          <p:cNvSpPr/>
          <p:nvPr/>
        </p:nvSpPr>
        <p:spPr>
          <a:xfrm>
            <a:off x="6969243" y="133842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D4443-03A0-486F-A18B-32324ADC6E17}"/>
              </a:ext>
            </a:extLst>
          </p:cNvPr>
          <p:cNvSpPr/>
          <p:nvPr/>
        </p:nvSpPr>
        <p:spPr>
          <a:xfrm>
            <a:off x="1459975" y="2088548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728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02826-642D-4406-8CA8-E34F5FDC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8" y="201168"/>
            <a:ext cx="11761443" cy="6510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3A597-A8DB-48EC-A34B-ED9E6913C33B}"/>
              </a:ext>
            </a:extLst>
          </p:cNvPr>
          <p:cNvSpPr/>
          <p:nvPr/>
        </p:nvSpPr>
        <p:spPr>
          <a:xfrm>
            <a:off x="7232905" y="3172968"/>
            <a:ext cx="4069080" cy="2075688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กดเลือกรายการ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Post..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9512C-1CE0-4E54-AFBC-9016DCA05BDA}"/>
              </a:ext>
            </a:extLst>
          </p:cNvPr>
          <p:cNvSpPr/>
          <p:nvPr/>
        </p:nvSpPr>
        <p:spPr>
          <a:xfrm flipH="1" flipV="1">
            <a:off x="5024638" y="502920"/>
            <a:ext cx="699506" cy="17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348FF-4541-462C-89C8-DCDFE32D0B9F}"/>
              </a:ext>
            </a:extLst>
          </p:cNvPr>
          <p:cNvSpPr/>
          <p:nvPr/>
        </p:nvSpPr>
        <p:spPr>
          <a:xfrm flipH="1" flipV="1">
            <a:off x="5052070" y="786384"/>
            <a:ext cx="1522466" cy="195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0E1B7-3843-4CB8-93CE-B4063361A163}"/>
              </a:ext>
            </a:extLst>
          </p:cNvPr>
          <p:cNvSpPr/>
          <p:nvPr/>
        </p:nvSpPr>
        <p:spPr>
          <a:xfrm flipH="1" flipV="1">
            <a:off x="6547104" y="1618488"/>
            <a:ext cx="1600200" cy="292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E6A9D8-C501-4128-BC50-57A97594F4A6}"/>
              </a:ext>
            </a:extLst>
          </p:cNvPr>
          <p:cNvSpPr/>
          <p:nvPr/>
        </p:nvSpPr>
        <p:spPr>
          <a:xfrm>
            <a:off x="8147304" y="1609344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92AB47-E495-461A-B6FD-F2E6AE71EEC8}"/>
              </a:ext>
            </a:extLst>
          </p:cNvPr>
          <p:cNvSpPr/>
          <p:nvPr/>
        </p:nvSpPr>
        <p:spPr>
          <a:xfrm>
            <a:off x="4753349" y="74639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5B492-42EB-4670-870C-D53342963BA4}"/>
              </a:ext>
            </a:extLst>
          </p:cNvPr>
          <p:cNvSpPr/>
          <p:nvPr/>
        </p:nvSpPr>
        <p:spPr>
          <a:xfrm>
            <a:off x="5157966" y="21873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008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91285-9221-43A4-9373-F08FCBA5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287352"/>
            <a:ext cx="10844784" cy="55072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BF8D805-9DC9-4ED8-A8FE-FE494FA18056}"/>
              </a:ext>
            </a:extLst>
          </p:cNvPr>
          <p:cNvSpPr txBox="1">
            <a:spLocks/>
          </p:cNvSpPr>
          <p:nvPr/>
        </p:nvSpPr>
        <p:spPr>
          <a:xfrm>
            <a:off x="603504" y="128017"/>
            <a:ext cx="10844784" cy="867395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วิธีปริ้นรายงาน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 AP Invoice Edit List</a:t>
            </a:r>
            <a:endParaRPr lang="th-TH" sz="6000" b="1" dirty="0">
              <a:solidFill>
                <a:srgbClr val="6600CC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60781-D4AD-4500-91B7-8DF416D7B0A2}"/>
              </a:ext>
            </a:extLst>
          </p:cNvPr>
          <p:cNvSpPr/>
          <p:nvPr/>
        </p:nvSpPr>
        <p:spPr>
          <a:xfrm flipH="1" flipV="1">
            <a:off x="1392956" y="1408176"/>
            <a:ext cx="48156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08C8-F77A-4902-83A5-C5DE711261E8}"/>
              </a:ext>
            </a:extLst>
          </p:cNvPr>
          <p:cNvSpPr/>
          <p:nvPr/>
        </p:nvSpPr>
        <p:spPr>
          <a:xfrm flipH="1" flipV="1">
            <a:off x="1392956" y="1775888"/>
            <a:ext cx="1688572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FA478-EC88-4F10-879B-52A42E5F47F7}"/>
              </a:ext>
            </a:extLst>
          </p:cNvPr>
          <p:cNvSpPr/>
          <p:nvPr/>
        </p:nvSpPr>
        <p:spPr>
          <a:xfrm flipH="1" flipV="1">
            <a:off x="3054096" y="2333004"/>
            <a:ext cx="1755648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63FE3-6373-4923-AA5F-6E8B96F4591F}"/>
              </a:ext>
            </a:extLst>
          </p:cNvPr>
          <p:cNvSpPr/>
          <p:nvPr/>
        </p:nvSpPr>
        <p:spPr>
          <a:xfrm>
            <a:off x="8366759" y="3767328"/>
            <a:ext cx="2724913" cy="160934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  Group Edit 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4DBD2-6A43-4CD5-BD4B-CC85F7BE33DF}"/>
              </a:ext>
            </a:extLst>
          </p:cNvPr>
          <p:cNvSpPr/>
          <p:nvPr/>
        </p:nvSpPr>
        <p:spPr>
          <a:xfrm>
            <a:off x="1603231" y="1097948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A8606-453A-4967-B775-9E1CF6B25FB5}"/>
              </a:ext>
            </a:extLst>
          </p:cNvPr>
          <p:cNvSpPr/>
          <p:nvPr/>
        </p:nvSpPr>
        <p:spPr>
          <a:xfrm>
            <a:off x="1124729" y="1813308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A97D1-AA0E-472B-BEDB-7E63400DAAF5}"/>
              </a:ext>
            </a:extLst>
          </p:cNvPr>
          <p:cNvSpPr/>
          <p:nvPr/>
        </p:nvSpPr>
        <p:spPr>
          <a:xfrm>
            <a:off x="4846334" y="231892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325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A4100-A09F-48DE-BADE-C59C3B14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4" y="219456"/>
            <a:ext cx="11712413" cy="6443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4FB3AA-C461-4892-BCEE-672CC48CE70A}"/>
              </a:ext>
            </a:extLst>
          </p:cNvPr>
          <p:cNvSpPr/>
          <p:nvPr/>
        </p:nvSpPr>
        <p:spPr>
          <a:xfrm flipH="1" flipV="1">
            <a:off x="10616184" y="685800"/>
            <a:ext cx="512064" cy="32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8A44272C-8EB4-48A9-B2A2-040ED32B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696" y="1691850"/>
            <a:ext cx="1225296" cy="685590"/>
          </a:xfrm>
          <a:prstGeom prst="wedgeRectCallout">
            <a:avLst>
              <a:gd name="adj1" fmla="val -2078"/>
              <a:gd name="adj2" fmla="val -142944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Preview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463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16623-77E8-4C64-990D-40681BF0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9" y="1243584"/>
            <a:ext cx="11834182" cy="5440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FDFA1B-173E-4824-B03F-1044B2580F1A}"/>
              </a:ext>
            </a:extLst>
          </p:cNvPr>
          <p:cNvSpPr txBox="1">
            <a:spLocks/>
          </p:cNvSpPr>
          <p:nvPr/>
        </p:nvSpPr>
        <p:spPr>
          <a:xfrm>
            <a:off x="512064" y="210313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รายงาน 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AP Invoice Edit List</a:t>
            </a:r>
            <a:endParaRPr lang="th-TH" sz="6000" b="1" dirty="0">
              <a:solidFill>
                <a:srgbClr val="6600CC"/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05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AF45A-EEDF-403D-A113-0379ED09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371600"/>
            <a:ext cx="11649456" cy="53492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E6E957-3855-433E-997B-15776F202928}"/>
              </a:ext>
            </a:extLst>
          </p:cNvPr>
          <p:cNvSpPr txBox="1">
            <a:spLocks/>
          </p:cNvSpPr>
          <p:nvPr/>
        </p:nvSpPr>
        <p:spPr>
          <a:xfrm>
            <a:off x="512064" y="182880"/>
            <a:ext cx="10844784" cy="1024783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วิธีการทำ  เพิ่มหนี้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64299-E914-4459-9124-EB34769A21FD}"/>
              </a:ext>
            </a:extLst>
          </p:cNvPr>
          <p:cNvSpPr/>
          <p:nvPr/>
        </p:nvSpPr>
        <p:spPr>
          <a:xfrm>
            <a:off x="3611880" y="3666744"/>
            <a:ext cx="4297680" cy="1084820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Group</a:t>
            </a:r>
            <a:endParaRPr lang="th-TH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3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63B78-D71D-4ADC-BD6E-15520206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292608"/>
            <a:ext cx="11818620" cy="6419087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BA25954-8BDC-4C31-B04E-6DECDF140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464" y="3700004"/>
            <a:ext cx="2130120" cy="1301764"/>
          </a:xfrm>
          <a:prstGeom prst="wedgeRectCallout">
            <a:avLst>
              <a:gd name="adj1" fmla="val -28575"/>
              <a:gd name="adj2" fmla="val -195360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ตั้ง </a:t>
            </a:r>
            <a:r>
              <a:rPr lang="en-US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Group </a:t>
            </a: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  เพื่อทำใบเพิ่มหนี้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76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ED7A3-4616-4019-91F9-BCA4934B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" y="136439"/>
            <a:ext cx="11640312" cy="64556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1D91-EE41-4C33-AB44-BA37037168F9}"/>
              </a:ext>
            </a:extLst>
          </p:cNvPr>
          <p:cNvSpPr/>
          <p:nvPr/>
        </p:nvSpPr>
        <p:spPr>
          <a:xfrm flipH="1" flipV="1">
            <a:off x="2157984" y="1410128"/>
            <a:ext cx="156362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758F8-FFF6-4E35-8F8F-3FA8338145A4}"/>
              </a:ext>
            </a:extLst>
          </p:cNvPr>
          <p:cNvSpPr/>
          <p:nvPr/>
        </p:nvSpPr>
        <p:spPr>
          <a:xfrm flipH="1" flipV="1">
            <a:off x="493776" y="283464"/>
            <a:ext cx="338328" cy="356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DD92-2968-47FD-B308-1256D33D5CD4}"/>
              </a:ext>
            </a:extLst>
          </p:cNvPr>
          <p:cNvSpPr/>
          <p:nvPr/>
        </p:nvSpPr>
        <p:spPr>
          <a:xfrm>
            <a:off x="5376673" y="2843784"/>
            <a:ext cx="2871216" cy="215798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ตั้งชื่อ 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Date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ใส่วันที่เพิ่มหนี้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 </a:t>
            </a: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th-TH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90BCAC3-0235-460E-BA55-49C4D0EE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44" y="2432514"/>
            <a:ext cx="1225296" cy="685590"/>
          </a:xfrm>
          <a:prstGeom prst="wedgeRectCallout">
            <a:avLst>
              <a:gd name="adj1" fmla="val -22227"/>
              <a:gd name="adj2" fmla="val -318998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Save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AD705-A8B8-4A82-9B7E-46C43C5A3607}"/>
              </a:ext>
            </a:extLst>
          </p:cNvPr>
          <p:cNvSpPr/>
          <p:nvPr/>
        </p:nvSpPr>
        <p:spPr>
          <a:xfrm flipH="1" flipV="1">
            <a:off x="2154936" y="1681400"/>
            <a:ext cx="1563624" cy="246888"/>
          </a:xfrm>
          <a:prstGeom prst="rect">
            <a:avLst/>
          </a:prstGeom>
          <a:noFill/>
          <a:ln w="57150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B1E94-EA6C-41EB-B52F-81738B5C7DDE}"/>
              </a:ext>
            </a:extLst>
          </p:cNvPr>
          <p:cNvSpPr/>
          <p:nvPr/>
        </p:nvSpPr>
        <p:spPr>
          <a:xfrm>
            <a:off x="3761215" y="1736264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9CAA6A-8996-4CDB-9026-D665B67DA058}"/>
              </a:ext>
            </a:extLst>
          </p:cNvPr>
          <p:cNvSpPr/>
          <p:nvPr/>
        </p:nvSpPr>
        <p:spPr>
          <a:xfrm>
            <a:off x="3447271" y="118385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3F7461-2BA3-466F-B5EB-07A0575D5B17}"/>
              </a:ext>
            </a:extLst>
          </p:cNvPr>
          <p:cNvSpPr/>
          <p:nvPr/>
        </p:nvSpPr>
        <p:spPr>
          <a:xfrm>
            <a:off x="841231" y="640080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79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00FDB-E353-4ADE-8C37-D6767510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190640"/>
            <a:ext cx="11588672" cy="63852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C2E89-4871-4C58-82B8-AAB3E9D823C3}"/>
              </a:ext>
            </a:extLst>
          </p:cNvPr>
          <p:cNvSpPr/>
          <p:nvPr/>
        </p:nvSpPr>
        <p:spPr>
          <a:xfrm>
            <a:off x="676656" y="3355848"/>
            <a:ext cx="2569464" cy="777239"/>
          </a:xfrm>
          <a:prstGeom prst="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4478883B-913F-4D51-A28C-9EC8C990B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392" y="764780"/>
            <a:ext cx="2806776" cy="1566940"/>
          </a:xfrm>
          <a:prstGeom prst="wedgeRectCallout">
            <a:avLst>
              <a:gd name="adj1" fmla="val -84703"/>
              <a:gd name="adj2" fmla="val 128671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32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กดเลือก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Menu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New- Invoice Entry</a:t>
            </a:r>
            <a:endParaRPr kumimoji="0" 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77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749FD-428F-4FCF-BD33-1D9C3A70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37744"/>
            <a:ext cx="11768329" cy="638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AC7877-B300-45D3-AAB7-526A5A1E142E}"/>
              </a:ext>
            </a:extLst>
          </p:cNvPr>
          <p:cNvSpPr/>
          <p:nvPr/>
        </p:nvSpPr>
        <p:spPr>
          <a:xfrm flipH="1" flipV="1">
            <a:off x="240790" y="925496"/>
            <a:ext cx="2072641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82E09-6D68-4B93-A0EB-1035BAB6DEEA}"/>
              </a:ext>
            </a:extLst>
          </p:cNvPr>
          <p:cNvSpPr/>
          <p:nvPr/>
        </p:nvSpPr>
        <p:spPr>
          <a:xfrm>
            <a:off x="4690873" y="3182112"/>
            <a:ext cx="4215384" cy="215798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ไปที่คำสั่ง 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Invoice</a:t>
            </a:r>
            <a:endParaRPr lang="th-TH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4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96254-F9E3-4E9B-8C5E-34A067B4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05740"/>
            <a:ext cx="11750040" cy="6446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9EC1D-03A4-46B1-919C-849B1D98BBBF}"/>
              </a:ext>
            </a:extLst>
          </p:cNvPr>
          <p:cNvSpPr/>
          <p:nvPr/>
        </p:nvSpPr>
        <p:spPr>
          <a:xfrm>
            <a:off x="8956338" y="1925533"/>
            <a:ext cx="2715768" cy="4059936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 PO…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 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Invoice…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ใส่เลขที่เอกสารใบเพิ่มหนี้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Type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ระบุว่า ใบเพิ่มหนี้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 Date       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Date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ใส่วันที่   เพิ่มหนี้ เดียวกัน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โน้ต หรือบันทึกรายละเอียด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 Invoice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อ้างอิงเลขที่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ที่ต้องการเพิ่มหนี้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ใส่มูลค่าจำนวนเงิน ตามเอกสารใบเพิ่มหนี้</a:t>
            </a:r>
          </a:p>
          <a:p>
            <a:pPr marL="342900" indent="-342900">
              <a:buAutoNum type="arabicPeriod"/>
            </a:pP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th-TH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AFDE4-5215-4207-AB91-B84F9E751413}"/>
              </a:ext>
            </a:extLst>
          </p:cNvPr>
          <p:cNvSpPr/>
          <p:nvPr/>
        </p:nvSpPr>
        <p:spPr>
          <a:xfrm flipH="1" flipV="1">
            <a:off x="2660904" y="1033272"/>
            <a:ext cx="46634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38C751-58F3-42FB-B295-1E1CFCE9F0E6}"/>
              </a:ext>
            </a:extLst>
          </p:cNvPr>
          <p:cNvSpPr/>
          <p:nvPr/>
        </p:nvSpPr>
        <p:spPr>
          <a:xfrm>
            <a:off x="3831333" y="141626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846C-6EB4-4A97-BE70-F89DCED02B3F}"/>
              </a:ext>
            </a:extLst>
          </p:cNvPr>
          <p:cNvSpPr/>
          <p:nvPr/>
        </p:nvSpPr>
        <p:spPr>
          <a:xfrm flipH="1" flipV="1">
            <a:off x="1819656" y="1690675"/>
            <a:ext cx="2011677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FDB94-D691-4BDE-9D0C-6063AF28BB1F}"/>
              </a:ext>
            </a:extLst>
          </p:cNvPr>
          <p:cNvSpPr/>
          <p:nvPr/>
        </p:nvSpPr>
        <p:spPr>
          <a:xfrm>
            <a:off x="4285485" y="2861336"/>
            <a:ext cx="253203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7CC16-4132-49EE-93C5-3AA848A61CF3}"/>
              </a:ext>
            </a:extLst>
          </p:cNvPr>
          <p:cNvSpPr/>
          <p:nvPr/>
        </p:nvSpPr>
        <p:spPr>
          <a:xfrm flipH="1" flipV="1">
            <a:off x="2511552" y="3126600"/>
            <a:ext cx="187756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B5B10B-F5C1-4CB6-8551-428435513603}"/>
              </a:ext>
            </a:extLst>
          </p:cNvPr>
          <p:cNvSpPr/>
          <p:nvPr/>
        </p:nvSpPr>
        <p:spPr>
          <a:xfrm>
            <a:off x="4426055" y="3477606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7F0EF3-7336-482B-AB46-0E512E863ACB}"/>
              </a:ext>
            </a:extLst>
          </p:cNvPr>
          <p:cNvSpPr/>
          <p:nvPr/>
        </p:nvSpPr>
        <p:spPr>
          <a:xfrm flipH="1" flipV="1">
            <a:off x="2084832" y="3405580"/>
            <a:ext cx="230428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9079E-19CB-4DBC-B10C-50B8865B9095}"/>
              </a:ext>
            </a:extLst>
          </p:cNvPr>
          <p:cNvSpPr/>
          <p:nvPr/>
        </p:nvSpPr>
        <p:spPr>
          <a:xfrm flipH="1" flipV="1">
            <a:off x="2084830" y="3636383"/>
            <a:ext cx="1810513" cy="460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582048-9BF1-41C1-99EB-C9C082931572}"/>
              </a:ext>
            </a:extLst>
          </p:cNvPr>
          <p:cNvSpPr/>
          <p:nvPr/>
        </p:nvSpPr>
        <p:spPr>
          <a:xfrm>
            <a:off x="3901799" y="3849462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1FFF8-186F-4502-B9E9-7C562767003F}"/>
              </a:ext>
            </a:extLst>
          </p:cNvPr>
          <p:cNvSpPr/>
          <p:nvPr/>
        </p:nvSpPr>
        <p:spPr>
          <a:xfrm flipH="1" flipV="1">
            <a:off x="2432304" y="5236988"/>
            <a:ext cx="16977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6A7787-9F42-4D0C-88B5-D59058D5695C}"/>
              </a:ext>
            </a:extLst>
          </p:cNvPr>
          <p:cNvSpPr/>
          <p:nvPr/>
        </p:nvSpPr>
        <p:spPr>
          <a:xfrm>
            <a:off x="4383313" y="5076247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C769D-C686-4719-AA45-8BAA08A5F384}"/>
              </a:ext>
            </a:extLst>
          </p:cNvPr>
          <p:cNvSpPr/>
          <p:nvPr/>
        </p:nvSpPr>
        <p:spPr>
          <a:xfrm flipH="1" flipV="1">
            <a:off x="530352" y="594360"/>
            <a:ext cx="320040" cy="271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07EE40-0070-468C-B0AF-EA64E535BF69}"/>
              </a:ext>
            </a:extLst>
          </p:cNvPr>
          <p:cNvSpPr/>
          <p:nvPr/>
        </p:nvSpPr>
        <p:spPr>
          <a:xfrm>
            <a:off x="4052287" y="547241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087FD-5B47-4D6C-9C95-124E0F12E95B}"/>
              </a:ext>
            </a:extLst>
          </p:cNvPr>
          <p:cNvSpPr/>
          <p:nvPr/>
        </p:nvSpPr>
        <p:spPr>
          <a:xfrm flipH="1" flipV="1">
            <a:off x="1877778" y="4999001"/>
            <a:ext cx="253430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F2779A-DBA2-4BCF-8095-E98B3790491C}"/>
              </a:ext>
            </a:extLst>
          </p:cNvPr>
          <p:cNvSpPr/>
          <p:nvPr/>
        </p:nvSpPr>
        <p:spPr>
          <a:xfrm>
            <a:off x="5166718" y="4644072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0FA369-62E6-4132-9DF6-E968DB9E6A3C}"/>
              </a:ext>
            </a:extLst>
          </p:cNvPr>
          <p:cNvSpPr/>
          <p:nvPr/>
        </p:nvSpPr>
        <p:spPr>
          <a:xfrm flipH="1" flipV="1">
            <a:off x="2020817" y="4612166"/>
            <a:ext cx="3447294" cy="320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CAB8BD-DDD3-4A1D-BC18-CFB8BCE4C5CB}"/>
              </a:ext>
            </a:extLst>
          </p:cNvPr>
          <p:cNvSpPr/>
          <p:nvPr/>
        </p:nvSpPr>
        <p:spPr>
          <a:xfrm>
            <a:off x="823319" y="85337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1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46813-8977-4C74-A43C-0C16DAB0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7"/>
          <a:stretch/>
        </p:blipFill>
        <p:spPr>
          <a:xfrm>
            <a:off x="243840" y="384047"/>
            <a:ext cx="11704320" cy="6263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470C48-189F-4A3B-B144-7B65AEC7E1C8}"/>
              </a:ext>
            </a:extLst>
          </p:cNvPr>
          <p:cNvSpPr/>
          <p:nvPr/>
        </p:nvSpPr>
        <p:spPr>
          <a:xfrm>
            <a:off x="8915399" y="2240280"/>
            <a:ext cx="2788921" cy="2295143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กดปุ่ม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New  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กดเลือกหัวข้อ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New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Misc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BF1C8-D490-4FAF-92F5-982EFFE95513}"/>
              </a:ext>
            </a:extLst>
          </p:cNvPr>
          <p:cNvSpPr/>
          <p:nvPr/>
        </p:nvSpPr>
        <p:spPr>
          <a:xfrm flipH="1" flipV="1">
            <a:off x="329184" y="2989123"/>
            <a:ext cx="2075688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0CBFB-3ACA-48F9-934D-37EA7B8EA749}"/>
              </a:ext>
            </a:extLst>
          </p:cNvPr>
          <p:cNvSpPr/>
          <p:nvPr/>
        </p:nvSpPr>
        <p:spPr>
          <a:xfrm flipH="1" flipV="1">
            <a:off x="298704" y="565963"/>
            <a:ext cx="338328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334232-7500-4FFD-A49B-722BB4573B42}"/>
              </a:ext>
            </a:extLst>
          </p:cNvPr>
          <p:cNvSpPr/>
          <p:nvPr/>
        </p:nvSpPr>
        <p:spPr>
          <a:xfrm>
            <a:off x="332223" y="24652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7B0DA0-9442-45AF-8B2F-1F7FA79D7CA2}"/>
              </a:ext>
            </a:extLst>
          </p:cNvPr>
          <p:cNvSpPr/>
          <p:nvPr/>
        </p:nvSpPr>
        <p:spPr>
          <a:xfrm>
            <a:off x="2133583" y="271408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3363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A598F-5DFA-4FA9-88B3-1DDB6213B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0"/>
          <a:stretch/>
        </p:blipFill>
        <p:spPr>
          <a:xfrm>
            <a:off x="301752" y="169985"/>
            <a:ext cx="11603736" cy="6413696"/>
          </a:xfrm>
          <a:prstGeom prst="rect">
            <a:avLst/>
          </a:prstGeom>
        </p:spPr>
      </p:pic>
      <p:sp>
        <p:nvSpPr>
          <p:cNvPr id="6" name="7-Point Star 11">
            <a:extLst>
              <a:ext uri="{FF2B5EF4-FFF2-40B4-BE49-F238E27FC236}">
                <a16:creationId xmlns:a16="http://schemas.microsoft.com/office/drawing/2014/main" id="{F589110E-0FD9-4C8E-9FB2-3CF4D65A2BA5}"/>
              </a:ext>
            </a:extLst>
          </p:cNvPr>
          <p:cNvSpPr/>
          <p:nvPr/>
        </p:nvSpPr>
        <p:spPr>
          <a:xfrm>
            <a:off x="8714232" y="2300098"/>
            <a:ext cx="3099815" cy="2461548"/>
          </a:xfrm>
          <a:prstGeom prst="star7">
            <a:avLst/>
          </a:prstGeom>
          <a:solidFill>
            <a:srgbClr val="00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หลังจากที่คีย์ข้อมูลครบถ้วนแล้ว รายละเอียดต่าง ๆ จะมาโชว์ที่หน้าต่างนี้ </a:t>
            </a:r>
          </a:p>
        </p:txBody>
      </p:sp>
    </p:spTree>
    <p:extLst>
      <p:ext uri="{BB962C8B-B14F-4D97-AF65-F5344CB8AC3E}">
        <p14:creationId xmlns:p14="http://schemas.microsoft.com/office/powerpoint/2010/main" val="156718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9585-F581-475E-8F0E-F2587472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243584"/>
            <a:ext cx="11622024" cy="54674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D18FF-6DD1-45F1-AA71-F154A6049601}"/>
              </a:ext>
            </a:extLst>
          </p:cNvPr>
          <p:cNvSpPr/>
          <p:nvPr/>
        </p:nvSpPr>
        <p:spPr>
          <a:xfrm flipH="1" flipV="1">
            <a:off x="1210076" y="1381667"/>
            <a:ext cx="48156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E958F-3C7D-44BA-95A6-C3431D4DD5CD}"/>
              </a:ext>
            </a:extLst>
          </p:cNvPr>
          <p:cNvSpPr/>
          <p:nvPr/>
        </p:nvSpPr>
        <p:spPr>
          <a:xfrm flipH="1" flipV="1">
            <a:off x="1210076" y="1713317"/>
            <a:ext cx="1825732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A1DBC-5CEB-48A9-87E6-C3454AE0C074}"/>
              </a:ext>
            </a:extLst>
          </p:cNvPr>
          <p:cNvSpPr/>
          <p:nvPr/>
        </p:nvSpPr>
        <p:spPr>
          <a:xfrm flipH="1" flipV="1">
            <a:off x="2962670" y="2265575"/>
            <a:ext cx="1892808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3619BA-3F38-4E58-997C-5DB522BEE446}"/>
              </a:ext>
            </a:extLst>
          </p:cNvPr>
          <p:cNvSpPr/>
          <p:nvPr/>
        </p:nvSpPr>
        <p:spPr>
          <a:xfrm>
            <a:off x="1691640" y="133522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059693-75CD-4987-8844-8DC82A2B2BB2}"/>
              </a:ext>
            </a:extLst>
          </p:cNvPr>
          <p:cNvSpPr/>
          <p:nvPr/>
        </p:nvSpPr>
        <p:spPr>
          <a:xfrm>
            <a:off x="2609108" y="1428886"/>
            <a:ext cx="274303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C04B88-2FA4-4C4A-A72C-6BE568814EFA}"/>
              </a:ext>
            </a:extLst>
          </p:cNvPr>
          <p:cNvSpPr/>
          <p:nvPr/>
        </p:nvSpPr>
        <p:spPr>
          <a:xfrm>
            <a:off x="4584189" y="197563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0BEC3-4EB6-4A81-A5D9-6C2917911D84}"/>
              </a:ext>
            </a:extLst>
          </p:cNvPr>
          <p:cNvSpPr/>
          <p:nvPr/>
        </p:nvSpPr>
        <p:spPr>
          <a:xfrm>
            <a:off x="8714233" y="2779776"/>
            <a:ext cx="3008376" cy="222199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  Group Edit  List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091DCB-F17C-45B2-9BFF-52008A160910}"/>
              </a:ext>
            </a:extLst>
          </p:cNvPr>
          <p:cNvSpPr txBox="1">
            <a:spLocks/>
          </p:cNvSpPr>
          <p:nvPr/>
        </p:nvSpPr>
        <p:spPr>
          <a:xfrm>
            <a:off x="560831" y="174364"/>
            <a:ext cx="10844784" cy="867395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วิธีปริ้นรายงาน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 AP Invoice Edit List</a:t>
            </a: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 (ใบเพิ่มหนี้)</a:t>
            </a:r>
          </a:p>
        </p:txBody>
      </p:sp>
    </p:spTree>
    <p:extLst>
      <p:ext uri="{BB962C8B-B14F-4D97-AF65-F5344CB8AC3E}">
        <p14:creationId xmlns:p14="http://schemas.microsoft.com/office/powerpoint/2010/main" val="185186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1FD37-1BF3-4365-8D3C-7117764E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" y="265176"/>
            <a:ext cx="11676888" cy="6327648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FB05B383-5EEE-4035-B0FB-64ECBBE55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696" y="1691850"/>
            <a:ext cx="1225296" cy="685590"/>
          </a:xfrm>
          <a:prstGeom prst="wedgeRectCallout">
            <a:avLst>
              <a:gd name="adj1" fmla="val -2078"/>
              <a:gd name="adj2" fmla="val -142944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Preview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039789-4EE0-4B54-B66E-29E5DC01D477}"/>
              </a:ext>
            </a:extLst>
          </p:cNvPr>
          <p:cNvSpPr/>
          <p:nvPr/>
        </p:nvSpPr>
        <p:spPr>
          <a:xfrm flipH="1" flipV="1">
            <a:off x="10616184" y="685800"/>
            <a:ext cx="512064" cy="32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B632E-77A7-4A61-9D26-CF008B7E5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3"/>
          <a:stretch/>
        </p:blipFill>
        <p:spPr>
          <a:xfrm>
            <a:off x="310896" y="1289304"/>
            <a:ext cx="11503152" cy="53583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B01F09-92BB-4B6D-BF1E-2A0389EE1268}"/>
              </a:ext>
            </a:extLst>
          </p:cNvPr>
          <p:cNvSpPr txBox="1">
            <a:spLocks/>
          </p:cNvSpPr>
          <p:nvPr/>
        </p:nvSpPr>
        <p:spPr>
          <a:xfrm>
            <a:off x="566928" y="210313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รายงาน 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AP Invoice Edit List</a:t>
            </a: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(ใบเพิ่มหนี้)</a:t>
            </a:r>
          </a:p>
        </p:txBody>
      </p:sp>
    </p:spTree>
    <p:extLst>
      <p:ext uri="{BB962C8B-B14F-4D97-AF65-F5344CB8AC3E}">
        <p14:creationId xmlns:p14="http://schemas.microsoft.com/office/powerpoint/2010/main" val="242701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4703-CF4F-4705-A56D-87D106B020AF}"/>
              </a:ext>
            </a:extLst>
          </p:cNvPr>
          <p:cNvSpPr txBox="1">
            <a:spLocks/>
          </p:cNvSpPr>
          <p:nvPr/>
        </p:nvSpPr>
        <p:spPr>
          <a:xfrm>
            <a:off x="512064" y="182880"/>
            <a:ext cx="10844784" cy="1024783"/>
          </a:xfrm>
          <a:prstGeom prst="rect">
            <a:avLst/>
          </a:prstGeom>
          <a:solidFill>
            <a:srgbClr val="FF7C80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วิธีการทำ  ลดหนี้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8985C-658F-4CDB-AC0A-5EC98750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371600"/>
            <a:ext cx="11649456" cy="5349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1EC00-B221-4E6D-93E7-93868E4F8E03}"/>
              </a:ext>
            </a:extLst>
          </p:cNvPr>
          <p:cNvSpPr/>
          <p:nvPr/>
        </p:nvSpPr>
        <p:spPr>
          <a:xfrm>
            <a:off x="3611880" y="3666744"/>
            <a:ext cx="4297680" cy="1084820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Group</a:t>
            </a:r>
            <a:endParaRPr lang="th-TH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46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D1B02-97DD-476E-BAC3-DA52C15E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292608"/>
            <a:ext cx="11818620" cy="6419087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E6A6CB90-AC62-4AC9-836D-BAD6AB3F3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464" y="3700004"/>
            <a:ext cx="2130120" cy="1301764"/>
          </a:xfrm>
          <a:prstGeom prst="wedgeRectCallout">
            <a:avLst>
              <a:gd name="adj1" fmla="val -28575"/>
              <a:gd name="adj2" fmla="val -195360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ตั้ง </a:t>
            </a:r>
            <a:r>
              <a:rPr lang="en-US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Group </a:t>
            </a: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  เพื่อทำใบลดหนี้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74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ED7A3-4616-4019-91F9-BCA4934B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" y="136439"/>
            <a:ext cx="11640312" cy="64556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1D91-EE41-4C33-AB44-BA37037168F9}"/>
              </a:ext>
            </a:extLst>
          </p:cNvPr>
          <p:cNvSpPr/>
          <p:nvPr/>
        </p:nvSpPr>
        <p:spPr>
          <a:xfrm flipH="1" flipV="1">
            <a:off x="2157984" y="1410128"/>
            <a:ext cx="156362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758F8-FFF6-4E35-8F8F-3FA8338145A4}"/>
              </a:ext>
            </a:extLst>
          </p:cNvPr>
          <p:cNvSpPr/>
          <p:nvPr/>
        </p:nvSpPr>
        <p:spPr>
          <a:xfrm flipH="1" flipV="1">
            <a:off x="493776" y="283464"/>
            <a:ext cx="338328" cy="356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DD92-2968-47FD-B308-1256D33D5CD4}"/>
              </a:ext>
            </a:extLst>
          </p:cNvPr>
          <p:cNvSpPr/>
          <p:nvPr/>
        </p:nvSpPr>
        <p:spPr>
          <a:xfrm>
            <a:off x="5376673" y="2843784"/>
            <a:ext cx="2871216" cy="215798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ตั้งชื่อ 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Date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ใส่วันที่ลดหนี้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 </a:t>
            </a: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th-TH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90BCAC3-0235-460E-BA55-49C4D0EE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44" y="2432514"/>
            <a:ext cx="1225296" cy="685590"/>
          </a:xfrm>
          <a:prstGeom prst="wedgeRectCallout">
            <a:avLst>
              <a:gd name="adj1" fmla="val -22227"/>
              <a:gd name="adj2" fmla="val -318998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Save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AD705-A8B8-4A82-9B7E-46C43C5A3607}"/>
              </a:ext>
            </a:extLst>
          </p:cNvPr>
          <p:cNvSpPr/>
          <p:nvPr/>
        </p:nvSpPr>
        <p:spPr>
          <a:xfrm flipH="1" flipV="1">
            <a:off x="2154936" y="1681400"/>
            <a:ext cx="1563624" cy="246888"/>
          </a:xfrm>
          <a:prstGeom prst="rect">
            <a:avLst/>
          </a:prstGeom>
          <a:noFill/>
          <a:ln w="57150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B1E94-EA6C-41EB-B52F-81738B5C7DDE}"/>
              </a:ext>
            </a:extLst>
          </p:cNvPr>
          <p:cNvSpPr/>
          <p:nvPr/>
        </p:nvSpPr>
        <p:spPr>
          <a:xfrm>
            <a:off x="3761215" y="1736264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9CAA6A-8996-4CDB-9026-D665B67DA058}"/>
              </a:ext>
            </a:extLst>
          </p:cNvPr>
          <p:cNvSpPr/>
          <p:nvPr/>
        </p:nvSpPr>
        <p:spPr>
          <a:xfrm>
            <a:off x="3447271" y="118385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3F7461-2BA3-466F-B5EB-07A0575D5B17}"/>
              </a:ext>
            </a:extLst>
          </p:cNvPr>
          <p:cNvSpPr/>
          <p:nvPr/>
        </p:nvSpPr>
        <p:spPr>
          <a:xfrm>
            <a:off x="841231" y="640080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2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DA8A0-849C-4336-8A46-2B1625CD6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1"/>
          <a:stretch/>
        </p:blipFill>
        <p:spPr>
          <a:xfrm>
            <a:off x="210192" y="182880"/>
            <a:ext cx="11771615" cy="6364224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0BA519DA-91D1-42B6-993E-48E377CF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024" y="3946892"/>
            <a:ext cx="5092776" cy="1493788"/>
          </a:xfrm>
          <a:prstGeom prst="wedgeRectCallout">
            <a:avLst>
              <a:gd name="adj1" fmla="val -28575"/>
              <a:gd name="adj2" fmla="val -195360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Group </a:t>
            </a:r>
            <a:r>
              <a:rPr kumimoji="0" lang="th-TH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คือการจัดกลุ่มข้อมูล แยกประเภทกลุ่มการรับของ  เช่น การรับวัตถุดิบ  หรือ บรรจุภัณฑ์</a:t>
            </a:r>
          </a:p>
        </p:txBody>
      </p:sp>
    </p:spTree>
    <p:extLst>
      <p:ext uri="{BB962C8B-B14F-4D97-AF65-F5344CB8AC3E}">
        <p14:creationId xmlns:p14="http://schemas.microsoft.com/office/powerpoint/2010/main" val="2505600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47DCD-9331-4576-9331-A613F894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3" y="292608"/>
            <a:ext cx="11731428" cy="6291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616F7-66D3-4B11-BE61-2351B12CADF0}"/>
              </a:ext>
            </a:extLst>
          </p:cNvPr>
          <p:cNvSpPr/>
          <p:nvPr/>
        </p:nvSpPr>
        <p:spPr>
          <a:xfrm>
            <a:off x="4690872" y="3182112"/>
            <a:ext cx="4983480" cy="215798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ไปที่คำสั่ง 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th-TH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Debit Memo</a:t>
            </a:r>
            <a:endParaRPr lang="th-TH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00CD40-E110-44AA-B44A-70B8033EC855}"/>
              </a:ext>
            </a:extLst>
          </p:cNvPr>
          <p:cNvSpPr/>
          <p:nvPr/>
        </p:nvSpPr>
        <p:spPr>
          <a:xfrm flipH="1" flipV="1">
            <a:off x="249935" y="1638728"/>
            <a:ext cx="2072641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5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ACD7CF-3DAE-48C8-B756-75297DA3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8" y="320040"/>
            <a:ext cx="11692616" cy="63276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44F89-A4AD-469A-BAA1-EBB826156744}"/>
              </a:ext>
            </a:extLst>
          </p:cNvPr>
          <p:cNvSpPr/>
          <p:nvPr/>
        </p:nvSpPr>
        <p:spPr>
          <a:xfrm flipH="1" flipV="1">
            <a:off x="2660904" y="950976"/>
            <a:ext cx="46634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D47C0-E24D-47ED-869D-52AFA4EA7F8B}"/>
              </a:ext>
            </a:extLst>
          </p:cNvPr>
          <p:cNvSpPr/>
          <p:nvPr/>
        </p:nvSpPr>
        <p:spPr>
          <a:xfrm>
            <a:off x="8956338" y="1925533"/>
            <a:ext cx="2715768" cy="4059936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 PO…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 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Invoice…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ใส่เลขที่เอกสารใบลดหนี้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Type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ระบุว่า ใบลดหนี้ (ชื้อ)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 Date       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Date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ใส่วันที่    ลดหนี้ เดียวกัน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โน้ต หรือบันทึกรายละเอียด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 Invoice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อ้างอิงเลขที่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ที่ต้องการลดหนี้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  </a:t>
            </a: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ใส่มูลค่าจำนวนเงิน ตามเอกสารใบลดหนี้</a:t>
            </a:r>
          </a:p>
          <a:p>
            <a:pPr marL="342900" indent="-342900">
              <a:buAutoNum type="arabicPeriod"/>
            </a:pPr>
            <a:r>
              <a:rPr lang="th-TH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 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th-TH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72C85-7058-455F-AAE7-3CEEB189FCC3}"/>
              </a:ext>
            </a:extLst>
          </p:cNvPr>
          <p:cNvSpPr/>
          <p:nvPr/>
        </p:nvSpPr>
        <p:spPr>
          <a:xfrm flipH="1" flipV="1">
            <a:off x="2660904" y="923544"/>
            <a:ext cx="46634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6685F7-A6C9-4897-806A-8C2089018C67}"/>
              </a:ext>
            </a:extLst>
          </p:cNvPr>
          <p:cNvSpPr/>
          <p:nvPr/>
        </p:nvSpPr>
        <p:spPr>
          <a:xfrm>
            <a:off x="3831333" y="130653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CB294-CABB-4085-8A0A-720F46C87841}"/>
              </a:ext>
            </a:extLst>
          </p:cNvPr>
          <p:cNvSpPr/>
          <p:nvPr/>
        </p:nvSpPr>
        <p:spPr>
          <a:xfrm flipH="1" flipV="1">
            <a:off x="1819656" y="1580947"/>
            <a:ext cx="2011677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3E01AF-CFEE-41C6-8B06-7635A536C5A9}"/>
              </a:ext>
            </a:extLst>
          </p:cNvPr>
          <p:cNvSpPr/>
          <p:nvPr/>
        </p:nvSpPr>
        <p:spPr>
          <a:xfrm>
            <a:off x="4285485" y="2751608"/>
            <a:ext cx="253203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E471E-FBAA-4BC2-A76F-850FACA16224}"/>
              </a:ext>
            </a:extLst>
          </p:cNvPr>
          <p:cNvSpPr/>
          <p:nvPr/>
        </p:nvSpPr>
        <p:spPr>
          <a:xfrm flipH="1" flipV="1">
            <a:off x="2511552" y="2989440"/>
            <a:ext cx="187756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A25193-8FDD-4692-89DB-957891C6CBC4}"/>
              </a:ext>
            </a:extLst>
          </p:cNvPr>
          <p:cNvSpPr/>
          <p:nvPr/>
        </p:nvSpPr>
        <p:spPr>
          <a:xfrm>
            <a:off x="4426055" y="3367878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F5D9B-80CB-452C-BB65-25B458879C31}"/>
              </a:ext>
            </a:extLst>
          </p:cNvPr>
          <p:cNvSpPr/>
          <p:nvPr/>
        </p:nvSpPr>
        <p:spPr>
          <a:xfrm flipH="1" flipV="1">
            <a:off x="2084832" y="3259276"/>
            <a:ext cx="230428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86034-41D5-41D1-A81E-13D9E97A1F77}"/>
              </a:ext>
            </a:extLst>
          </p:cNvPr>
          <p:cNvSpPr/>
          <p:nvPr/>
        </p:nvSpPr>
        <p:spPr>
          <a:xfrm flipH="1" flipV="1">
            <a:off x="2084830" y="3526655"/>
            <a:ext cx="1810513" cy="460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543A1A-BD8F-41E2-BA05-C263104B60A5}"/>
              </a:ext>
            </a:extLst>
          </p:cNvPr>
          <p:cNvSpPr/>
          <p:nvPr/>
        </p:nvSpPr>
        <p:spPr>
          <a:xfrm>
            <a:off x="3901799" y="3739734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7B76C3-4D75-4F8E-A0A0-5284BC748D90}"/>
              </a:ext>
            </a:extLst>
          </p:cNvPr>
          <p:cNvSpPr/>
          <p:nvPr/>
        </p:nvSpPr>
        <p:spPr>
          <a:xfrm flipH="1" flipV="1">
            <a:off x="2368296" y="5081540"/>
            <a:ext cx="16977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954E3-8400-4F97-B45C-E85E5192F850}"/>
              </a:ext>
            </a:extLst>
          </p:cNvPr>
          <p:cNvSpPr/>
          <p:nvPr/>
        </p:nvSpPr>
        <p:spPr>
          <a:xfrm>
            <a:off x="4383313" y="4966519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94E52-970B-44BA-A978-8E66A92B8D46}"/>
              </a:ext>
            </a:extLst>
          </p:cNvPr>
          <p:cNvSpPr/>
          <p:nvPr/>
        </p:nvSpPr>
        <p:spPr>
          <a:xfrm flipH="1" flipV="1">
            <a:off x="530352" y="484632"/>
            <a:ext cx="320040" cy="271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ED149E-4082-4196-9076-E66973DF6F7B}"/>
              </a:ext>
            </a:extLst>
          </p:cNvPr>
          <p:cNvSpPr/>
          <p:nvPr/>
        </p:nvSpPr>
        <p:spPr>
          <a:xfrm>
            <a:off x="4052287" y="5298683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6685B3-4862-42E9-905A-9AEEB18A55F0}"/>
              </a:ext>
            </a:extLst>
          </p:cNvPr>
          <p:cNvSpPr/>
          <p:nvPr/>
        </p:nvSpPr>
        <p:spPr>
          <a:xfrm flipH="1" flipV="1">
            <a:off x="1877778" y="4843553"/>
            <a:ext cx="2534308" cy="23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3649D5-3157-4C4B-8DDB-A35CA7CB8DCD}"/>
              </a:ext>
            </a:extLst>
          </p:cNvPr>
          <p:cNvSpPr/>
          <p:nvPr/>
        </p:nvSpPr>
        <p:spPr>
          <a:xfrm>
            <a:off x="5029558" y="4461192"/>
            <a:ext cx="31075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8A83B6-E5CF-4E96-9581-7C9D81AB9276}"/>
              </a:ext>
            </a:extLst>
          </p:cNvPr>
          <p:cNvSpPr/>
          <p:nvPr/>
        </p:nvSpPr>
        <p:spPr>
          <a:xfrm flipH="1" flipV="1">
            <a:off x="1975097" y="4434509"/>
            <a:ext cx="3447294" cy="342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9B817B-B499-4EE8-A9F3-492EE6C22E7A}"/>
              </a:ext>
            </a:extLst>
          </p:cNvPr>
          <p:cNvSpPr/>
          <p:nvPr/>
        </p:nvSpPr>
        <p:spPr>
          <a:xfrm>
            <a:off x="823319" y="74364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4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92867-D98B-4C63-AF75-620191DF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274320"/>
            <a:ext cx="11750040" cy="6330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9FD9A-CBC9-4334-B137-75344E49DB43}"/>
              </a:ext>
            </a:extLst>
          </p:cNvPr>
          <p:cNvSpPr/>
          <p:nvPr/>
        </p:nvSpPr>
        <p:spPr>
          <a:xfrm flipH="1" flipV="1">
            <a:off x="246888" y="2824531"/>
            <a:ext cx="2075688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59BF4-A68B-4419-85F6-20A43085B7ED}"/>
              </a:ext>
            </a:extLst>
          </p:cNvPr>
          <p:cNvSpPr/>
          <p:nvPr/>
        </p:nvSpPr>
        <p:spPr>
          <a:xfrm flipH="1" flipV="1">
            <a:off x="210312" y="384047"/>
            <a:ext cx="390144" cy="325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D4EA9B-0E14-443C-B4B4-B181F8C731D4}"/>
              </a:ext>
            </a:extLst>
          </p:cNvPr>
          <p:cNvSpPr/>
          <p:nvPr/>
        </p:nvSpPr>
        <p:spPr>
          <a:xfrm>
            <a:off x="405384" y="10900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1B82F-8B5B-4A2D-8337-F181624D24CB}"/>
              </a:ext>
            </a:extLst>
          </p:cNvPr>
          <p:cNvSpPr/>
          <p:nvPr/>
        </p:nvSpPr>
        <p:spPr>
          <a:xfrm>
            <a:off x="2051287" y="257692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778B1-AF0D-4206-8393-858A5590CB3F}"/>
              </a:ext>
            </a:extLst>
          </p:cNvPr>
          <p:cNvSpPr/>
          <p:nvPr/>
        </p:nvSpPr>
        <p:spPr>
          <a:xfrm>
            <a:off x="8915399" y="2240280"/>
            <a:ext cx="2788921" cy="2295143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กดปุ่ม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New  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กดเลือกหัวข้อ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New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Misc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1621427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521C8-C9DC-4615-BBF2-0E2DD426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65176"/>
            <a:ext cx="11686032" cy="6455664"/>
          </a:xfrm>
          <a:prstGeom prst="rect">
            <a:avLst/>
          </a:prstGeom>
        </p:spPr>
      </p:pic>
      <p:sp>
        <p:nvSpPr>
          <p:cNvPr id="6" name="7-Point Star 11">
            <a:extLst>
              <a:ext uri="{FF2B5EF4-FFF2-40B4-BE49-F238E27FC236}">
                <a16:creationId xmlns:a16="http://schemas.microsoft.com/office/drawing/2014/main" id="{4771D316-75F8-4955-9FAB-C628194F7A95}"/>
              </a:ext>
            </a:extLst>
          </p:cNvPr>
          <p:cNvSpPr/>
          <p:nvPr/>
        </p:nvSpPr>
        <p:spPr>
          <a:xfrm>
            <a:off x="8714232" y="2300098"/>
            <a:ext cx="3099815" cy="2461548"/>
          </a:xfrm>
          <a:prstGeom prst="star7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หลังจากที่คีย์ข้อมูลครบถ้วนแล้ว รายละเอียดต่าง ๆ จะมาโชว์ที่หน้าต่างนี้ </a:t>
            </a:r>
          </a:p>
        </p:txBody>
      </p:sp>
    </p:spTree>
    <p:extLst>
      <p:ext uri="{BB962C8B-B14F-4D97-AF65-F5344CB8AC3E}">
        <p14:creationId xmlns:p14="http://schemas.microsoft.com/office/powerpoint/2010/main" val="7554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39D89-DD73-4DB7-A54D-828EF39E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84817"/>
            <a:ext cx="11750040" cy="6408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2D2D2-902B-4E38-823C-CFBD4D973852}"/>
              </a:ext>
            </a:extLst>
          </p:cNvPr>
          <p:cNvSpPr/>
          <p:nvPr/>
        </p:nvSpPr>
        <p:spPr>
          <a:xfrm flipH="1" flipV="1">
            <a:off x="1164356" y="239097"/>
            <a:ext cx="48156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49DF2-9E48-4947-96C1-8E8A8074E47C}"/>
              </a:ext>
            </a:extLst>
          </p:cNvPr>
          <p:cNvSpPr/>
          <p:nvPr/>
        </p:nvSpPr>
        <p:spPr>
          <a:xfrm flipH="1" flipV="1">
            <a:off x="1164356" y="662187"/>
            <a:ext cx="1825732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C33972-8400-494E-8375-6330DA52F012}"/>
              </a:ext>
            </a:extLst>
          </p:cNvPr>
          <p:cNvSpPr/>
          <p:nvPr/>
        </p:nvSpPr>
        <p:spPr>
          <a:xfrm flipH="1" flipV="1">
            <a:off x="2916950" y="1333317"/>
            <a:ext cx="1892808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29919F-8F4E-4508-AC1F-7BBF4729D94F}"/>
              </a:ext>
            </a:extLst>
          </p:cNvPr>
          <p:cNvSpPr/>
          <p:nvPr/>
        </p:nvSpPr>
        <p:spPr>
          <a:xfrm>
            <a:off x="1645920" y="23837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D80656-D83C-4F36-A1C3-222C6FFA85FC}"/>
              </a:ext>
            </a:extLst>
          </p:cNvPr>
          <p:cNvSpPr/>
          <p:nvPr/>
        </p:nvSpPr>
        <p:spPr>
          <a:xfrm>
            <a:off x="2563388" y="332036"/>
            <a:ext cx="274303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63BB83-1637-40E7-B85D-528C388323BF}"/>
              </a:ext>
            </a:extLst>
          </p:cNvPr>
          <p:cNvSpPr/>
          <p:nvPr/>
        </p:nvSpPr>
        <p:spPr>
          <a:xfrm>
            <a:off x="4538469" y="102508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96061C-F99A-4225-A954-D9837DAC8384}"/>
              </a:ext>
            </a:extLst>
          </p:cNvPr>
          <p:cNvSpPr/>
          <p:nvPr/>
        </p:nvSpPr>
        <p:spPr>
          <a:xfrm>
            <a:off x="8741665" y="2121408"/>
            <a:ext cx="3008376" cy="222199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  Group Edit  List</a:t>
            </a:r>
          </a:p>
        </p:txBody>
      </p:sp>
    </p:spTree>
    <p:extLst>
      <p:ext uri="{BB962C8B-B14F-4D97-AF65-F5344CB8AC3E}">
        <p14:creationId xmlns:p14="http://schemas.microsoft.com/office/powerpoint/2010/main" val="368442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8AB43-715E-4A0A-BEFA-516B48C1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265176"/>
            <a:ext cx="11823192" cy="6382512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E0EB2584-87EC-4C43-8EC7-576D0EC0D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136" y="1527258"/>
            <a:ext cx="1225296" cy="685590"/>
          </a:xfrm>
          <a:prstGeom prst="wedgeRectCallout">
            <a:avLst>
              <a:gd name="adj1" fmla="val -2078"/>
              <a:gd name="adj2" fmla="val -142944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Preview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AB734-DD77-4B46-811E-49FAAD85AC57}"/>
              </a:ext>
            </a:extLst>
          </p:cNvPr>
          <p:cNvSpPr/>
          <p:nvPr/>
        </p:nvSpPr>
        <p:spPr>
          <a:xfrm flipH="1" flipV="1">
            <a:off x="10707624" y="521208"/>
            <a:ext cx="512064" cy="32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51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52A8-9F5D-4BBF-B1DD-B32E19982359}"/>
              </a:ext>
            </a:extLst>
          </p:cNvPr>
          <p:cNvSpPr txBox="1">
            <a:spLocks/>
          </p:cNvSpPr>
          <p:nvPr/>
        </p:nvSpPr>
        <p:spPr>
          <a:xfrm>
            <a:off x="566928" y="210313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รายงาน 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AP Invoice Edit List</a:t>
            </a: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(ใบลดหนี้)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1EFB0-523B-46CA-A025-EABA2763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362456"/>
            <a:ext cx="11704320" cy="52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6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46FF-6DA5-4B11-8ABC-02B9E2CB69F6}"/>
              </a:ext>
            </a:extLst>
          </p:cNvPr>
          <p:cNvSpPr txBox="1">
            <a:spLocks/>
          </p:cNvSpPr>
          <p:nvPr/>
        </p:nvSpPr>
        <p:spPr>
          <a:xfrm>
            <a:off x="673608" y="182880"/>
            <a:ext cx="10844784" cy="1024783"/>
          </a:xfrm>
          <a:prstGeom prst="rect">
            <a:avLst/>
          </a:prstGeom>
          <a:solidFill>
            <a:srgbClr val="FF7C80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วิธีการทำ  ลดหนี้คืนของ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27EC6-F747-4615-9AF5-6FC6707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1472184"/>
            <a:ext cx="11518392" cy="5040664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114D53A8-9823-43C1-99AB-02081BCC3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564" y="4366754"/>
            <a:ext cx="2562936" cy="1186322"/>
          </a:xfrm>
          <a:prstGeom prst="wedgeRectCallout">
            <a:avLst>
              <a:gd name="adj1" fmla="val -60536"/>
              <a:gd name="adj2" fmla="val -184119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ตั้ง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Group </a:t>
            </a: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 เพื่อทำใบลดหนี้คืนของ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7193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45633-028F-41B7-A028-6A748D1D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65176"/>
            <a:ext cx="11612880" cy="6409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A04010-6D3F-4EB1-B759-0BF1C85C65AA}"/>
              </a:ext>
            </a:extLst>
          </p:cNvPr>
          <p:cNvSpPr/>
          <p:nvPr/>
        </p:nvSpPr>
        <p:spPr>
          <a:xfrm flipH="1" flipV="1">
            <a:off x="1228364" y="455694"/>
            <a:ext cx="1761724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9D273-536A-44FC-BC2F-1B952A52CB9B}"/>
              </a:ext>
            </a:extLst>
          </p:cNvPr>
          <p:cNvSpPr/>
          <p:nvPr/>
        </p:nvSpPr>
        <p:spPr>
          <a:xfrm flipH="1" flipV="1">
            <a:off x="2990088" y="671331"/>
            <a:ext cx="2322576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0E36-255E-4BCD-9005-38330A67F0D5}"/>
              </a:ext>
            </a:extLst>
          </p:cNvPr>
          <p:cNvSpPr/>
          <p:nvPr/>
        </p:nvSpPr>
        <p:spPr>
          <a:xfrm flipH="1" flipV="1">
            <a:off x="1161288" y="265176"/>
            <a:ext cx="512064" cy="190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3F9620-3FAF-4ADA-9F11-5E211373A08A}"/>
              </a:ext>
            </a:extLst>
          </p:cNvPr>
          <p:cNvSpPr/>
          <p:nvPr/>
        </p:nvSpPr>
        <p:spPr>
          <a:xfrm>
            <a:off x="5312664" y="67133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4368AE-7D66-4AD0-B96E-25C6B12FB141}"/>
              </a:ext>
            </a:extLst>
          </p:cNvPr>
          <p:cNvSpPr/>
          <p:nvPr/>
        </p:nvSpPr>
        <p:spPr>
          <a:xfrm>
            <a:off x="2563350" y="42754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73EF51-3C08-4447-8527-338AA1118157}"/>
              </a:ext>
            </a:extLst>
          </p:cNvPr>
          <p:cNvSpPr/>
          <p:nvPr/>
        </p:nvSpPr>
        <p:spPr>
          <a:xfrm>
            <a:off x="1673352" y="18287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83833-BA86-4C16-B765-02D28F1C4B91}"/>
              </a:ext>
            </a:extLst>
          </p:cNvPr>
          <p:cNvSpPr/>
          <p:nvPr/>
        </p:nvSpPr>
        <p:spPr>
          <a:xfrm>
            <a:off x="4535424" y="3000961"/>
            <a:ext cx="4818888" cy="1591418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Actions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DMR Debit Memos…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0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8B0BB-F894-4246-9386-6CA9C66E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20041"/>
            <a:ext cx="11832336" cy="638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CE7346-2C70-40B9-8885-4D68ECCD81E8}"/>
              </a:ext>
            </a:extLst>
          </p:cNvPr>
          <p:cNvSpPr/>
          <p:nvPr/>
        </p:nvSpPr>
        <p:spPr>
          <a:xfrm flipH="1" flipV="1">
            <a:off x="5367528" y="4306823"/>
            <a:ext cx="1408176" cy="32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EFB0F91-920F-4C4C-86A7-E34D5437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4876799"/>
            <a:ext cx="3295649" cy="1209675"/>
          </a:xfrm>
          <a:prstGeom prst="wedgeRectCallout">
            <a:avLst>
              <a:gd name="adj1" fmla="val 81125"/>
              <a:gd name="adj2" fmla="val -66715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th-TH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กดเลื</a:t>
            </a: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อก  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+mj-cs"/>
            </a:endParaRP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Manual Selection…</a:t>
            </a:r>
            <a:endParaRPr kumimoji="0" lang="th-TH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917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3CB81F2-6603-480B-BD09-35D64247CC60}"/>
              </a:ext>
            </a:extLst>
          </p:cNvPr>
          <p:cNvGrpSpPr/>
          <p:nvPr/>
        </p:nvGrpSpPr>
        <p:grpSpPr>
          <a:xfrm>
            <a:off x="193548" y="219456"/>
            <a:ext cx="11804904" cy="6455664"/>
            <a:chOff x="193548" y="210312"/>
            <a:chExt cx="11804904" cy="64556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7F0761-FF5C-4EE3-9F62-DF5AC6817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48" y="210312"/>
              <a:ext cx="11804904" cy="6455664"/>
            </a:xfrm>
            <a:prstGeom prst="rect">
              <a:avLst/>
            </a:prstGeom>
          </p:spPr>
        </p:pic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D4F670F7-0290-4A2E-B0B8-0DE4D9203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460" y="3139306"/>
              <a:ext cx="3346272" cy="1493788"/>
            </a:xfrm>
            <a:prstGeom prst="wedgeRectCallout">
              <a:avLst>
                <a:gd name="adj1" fmla="val -205"/>
                <a:gd name="adj2" fmla="val -149450"/>
              </a:avLst>
            </a:prstGeom>
            <a:solidFill>
              <a:srgbClr val="66FF33"/>
            </a:soli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th-TH" sz="28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หลังจากที่ทำการตั้ง </a:t>
              </a:r>
              <a:r>
                <a:rPr lang="en-US" sz="28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Group </a:t>
              </a:r>
              <a:r>
                <a:rPr lang="th-TH" sz="28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เสร็จแล้วให้กดปุ่ม </a:t>
              </a:r>
              <a:r>
                <a:rPr lang="en-US" sz="28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Tab </a:t>
              </a:r>
              <a:endParaRPr kumimoji="0" lang="th-TH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endParaRPr>
            </a:p>
          </p:txBody>
        </p:sp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D78E6BFE-4032-4223-91BC-D8F5BC22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714" y="4745736"/>
              <a:ext cx="4626430" cy="1389888"/>
            </a:xfrm>
            <a:prstGeom prst="wedgeRectCallout">
              <a:avLst>
                <a:gd name="adj1" fmla="val -37856"/>
                <a:gd name="adj2" fmla="val -109333"/>
              </a:avLst>
            </a:prstGeom>
            <a:solidFill>
              <a:srgbClr val="66FF33"/>
            </a:soli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th-TH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เมื่อกดปุ่ม </a:t>
              </a:r>
              <a:r>
                <a:rPr lang="en-US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Tab </a:t>
              </a:r>
              <a:r>
                <a:rPr lang="th-TH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แล้วจะขึ้นหน้าต่างนี้  ให้กด </a:t>
              </a:r>
              <a:r>
                <a:rPr lang="en-US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Yes</a:t>
              </a:r>
              <a:r>
                <a:rPr lang="th-TH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 แล้วกด </a:t>
              </a:r>
              <a:r>
                <a:rPr lang="en-US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Save </a:t>
              </a:r>
              <a:r>
                <a:rPr lang="th-TH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 เป็นการตั้ง</a:t>
              </a:r>
              <a:r>
                <a:rPr lang="th-TH" sz="20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 </a:t>
              </a:r>
              <a:r>
                <a:rPr lang="en-US" sz="20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Group </a:t>
              </a:r>
              <a:r>
                <a:rPr lang="th-TH" sz="2400" b="1" dirty="0">
                  <a:solidFill>
                    <a:schemeClr val="tx1"/>
                  </a:solidFill>
                  <a:latin typeface="Arial" pitchFamily="34" charset="0"/>
                  <a:cs typeface="+mj-cs"/>
                </a:rPr>
                <a:t>เรียบร้อยแล้ว</a:t>
              </a:r>
              <a:endParaRPr kumimoji="0" lang="th-TH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16770F-0AB4-4DF0-95E6-7079D059FEA5}"/>
                </a:ext>
              </a:extLst>
            </p:cNvPr>
            <p:cNvSpPr/>
            <p:nvPr/>
          </p:nvSpPr>
          <p:spPr>
            <a:xfrm>
              <a:off x="5431905" y="3712464"/>
              <a:ext cx="749808" cy="256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DC01D-66BA-42F4-A502-AE0BD002D32C}"/>
                </a:ext>
              </a:extLst>
            </p:cNvPr>
            <p:cNvSpPr/>
            <p:nvPr/>
          </p:nvSpPr>
          <p:spPr>
            <a:xfrm>
              <a:off x="481584" y="402336"/>
              <a:ext cx="332232" cy="2911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B75E98-C2AC-4950-9A2F-E5327D151E03}"/>
                </a:ext>
              </a:extLst>
            </p:cNvPr>
            <p:cNvSpPr/>
            <p:nvPr/>
          </p:nvSpPr>
          <p:spPr>
            <a:xfrm>
              <a:off x="867517" y="620884"/>
              <a:ext cx="271289" cy="2750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8CCA48-5216-4C68-8390-A6CD484D5999}"/>
                </a:ext>
              </a:extLst>
            </p:cNvPr>
            <p:cNvSpPr/>
            <p:nvPr/>
          </p:nvSpPr>
          <p:spPr>
            <a:xfrm>
              <a:off x="6110077" y="3355127"/>
              <a:ext cx="271289" cy="2750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372357-43C8-415D-9B8D-0D0C2D3F3A71}"/>
                </a:ext>
              </a:extLst>
            </p:cNvPr>
            <p:cNvSpPr/>
            <p:nvPr/>
          </p:nvSpPr>
          <p:spPr>
            <a:xfrm>
              <a:off x="3360764" y="1354048"/>
              <a:ext cx="271289" cy="27504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sp>
        <p:nvSpPr>
          <p:cNvPr id="13" name="AutoShape 3">
            <a:extLst>
              <a:ext uri="{FF2B5EF4-FFF2-40B4-BE49-F238E27FC236}">
                <a16:creationId xmlns:a16="http://schemas.microsoft.com/office/drawing/2014/main" id="{C21163A2-B934-4C2A-AF67-329FB99F9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88" y="1454107"/>
            <a:ext cx="923872" cy="349964"/>
          </a:xfrm>
          <a:prstGeom prst="wedgeRectCallout">
            <a:avLst>
              <a:gd name="adj1" fmla="val -9221"/>
              <a:gd name="adj2" fmla="val -249643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th-TH" sz="1600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SAVE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itchFamily="34" charset="-34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th-TH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2808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E1EA4-7AA0-4252-9055-A5D8B76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477603"/>
            <a:ext cx="11731752" cy="5902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E6A2B9-A160-4D1E-BEF1-0B6930F785FA}"/>
              </a:ext>
            </a:extLst>
          </p:cNvPr>
          <p:cNvSpPr/>
          <p:nvPr/>
        </p:nvSpPr>
        <p:spPr>
          <a:xfrm flipH="1" flipV="1">
            <a:off x="3014472" y="2103120"/>
            <a:ext cx="725424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844F6-B9D4-4D83-B741-2FBA5B7A99C5}"/>
              </a:ext>
            </a:extLst>
          </p:cNvPr>
          <p:cNvSpPr/>
          <p:nvPr/>
        </p:nvSpPr>
        <p:spPr>
          <a:xfrm flipH="1" flipV="1">
            <a:off x="3014472" y="5294376"/>
            <a:ext cx="725424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56FECC-5EC8-45A1-9D4B-886D0108CC4E}"/>
              </a:ext>
            </a:extLst>
          </p:cNvPr>
          <p:cNvSpPr/>
          <p:nvPr/>
        </p:nvSpPr>
        <p:spPr>
          <a:xfrm>
            <a:off x="3377184" y="495532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AC59D8-53D0-4BBA-B769-C4EDF30F553B}"/>
              </a:ext>
            </a:extLst>
          </p:cNvPr>
          <p:cNvSpPr/>
          <p:nvPr/>
        </p:nvSpPr>
        <p:spPr>
          <a:xfrm>
            <a:off x="3105895" y="182807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9" name="7-Point Star 11">
            <a:extLst>
              <a:ext uri="{FF2B5EF4-FFF2-40B4-BE49-F238E27FC236}">
                <a16:creationId xmlns:a16="http://schemas.microsoft.com/office/drawing/2014/main" id="{0E9B9F0E-9CED-4D6F-89D9-E51C37E731A9}"/>
              </a:ext>
            </a:extLst>
          </p:cNvPr>
          <p:cNvSpPr/>
          <p:nvPr/>
        </p:nvSpPr>
        <p:spPr>
          <a:xfrm>
            <a:off x="210312" y="3301485"/>
            <a:ext cx="2551176" cy="2262657"/>
          </a:xfrm>
          <a:prstGeom prst="star7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400" b="1" dirty="0">
                <a:solidFill>
                  <a:sysClr val="windowText" lastClr="000000"/>
                </a:solidFill>
                <a:cs typeface="+mj-cs"/>
              </a:rPr>
              <a:t>เลือกรายการที่จะลดหนี้ และกด </a:t>
            </a:r>
            <a:r>
              <a:rPr lang="en-US" sz="2400" b="1" dirty="0">
                <a:solidFill>
                  <a:sysClr val="windowText" lastClr="000000"/>
                </a:solidFill>
                <a:cs typeface="+mj-cs"/>
              </a:rPr>
              <a:t>OK</a:t>
            </a:r>
            <a:endParaRPr lang="th-TH" sz="2400" b="1" dirty="0">
              <a:solidFill>
                <a:sysClr val="windowText" lastClr="00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882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B5777-57A0-4BEF-AC94-B286151A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237744"/>
            <a:ext cx="115763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1F9C7-AE89-4F23-B1F9-51BB3AC199D9}"/>
              </a:ext>
            </a:extLst>
          </p:cNvPr>
          <p:cNvSpPr/>
          <p:nvPr/>
        </p:nvSpPr>
        <p:spPr>
          <a:xfrm flipH="1" flipV="1">
            <a:off x="5449824" y="3182112"/>
            <a:ext cx="1508760" cy="1280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7-Point Star 11">
            <a:extLst>
              <a:ext uri="{FF2B5EF4-FFF2-40B4-BE49-F238E27FC236}">
                <a16:creationId xmlns:a16="http://schemas.microsoft.com/office/drawing/2014/main" id="{B8497DF9-D7CD-4E0E-AFAB-1F4832F3EDBD}"/>
              </a:ext>
            </a:extLst>
          </p:cNvPr>
          <p:cNvSpPr/>
          <p:nvPr/>
        </p:nvSpPr>
        <p:spPr>
          <a:xfrm>
            <a:off x="161925" y="3000375"/>
            <a:ext cx="2771775" cy="2800349"/>
          </a:xfrm>
          <a:prstGeom prst="star7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หลังจาก  กด </a:t>
            </a:r>
            <a:r>
              <a:rPr lang="en-US" b="1" dirty="0">
                <a:solidFill>
                  <a:sysClr val="windowText" lastClr="000000"/>
                </a:solidFill>
                <a:cs typeface="+mj-cs"/>
              </a:rPr>
              <a:t>OK</a:t>
            </a:r>
            <a:r>
              <a:rPr lang="th-TH" b="1" dirty="0">
                <a:solidFill>
                  <a:sysClr val="windowText" lastClr="000000"/>
                </a:solidFill>
                <a:cs typeface="+mj-cs"/>
              </a:rPr>
              <a:t>  </a:t>
            </a:r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แล้วจะขึ้นหน้าต่าง</a:t>
            </a: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1</a:t>
            </a:r>
            <a:r>
              <a:rPr lang="th-TH" sz="1600" b="1" dirty="0">
                <a:solidFill>
                  <a:sysClr val="windowText" lastClr="000000"/>
                </a:solidFill>
                <a:cs typeface="+mj-cs"/>
              </a:rPr>
              <a:t> </a:t>
            </a:r>
            <a:r>
              <a:rPr lang="en-US" sz="1600" b="1" dirty="0">
                <a:solidFill>
                  <a:sysClr val="windowText" lastClr="000000"/>
                </a:solidFill>
                <a:cs typeface="+mj-cs"/>
              </a:rPr>
              <a:t>Debit Memo </a:t>
            </a:r>
            <a:r>
              <a:rPr lang="th-TH" sz="1600" b="1" dirty="0">
                <a:solidFill>
                  <a:sysClr val="windowText" lastClr="000000"/>
                </a:solidFill>
                <a:cs typeface="+mj-cs"/>
              </a:rPr>
              <a:t>(</a:t>
            </a:r>
            <a:r>
              <a:rPr lang="en-US" sz="1600" b="1" dirty="0">
                <a:solidFill>
                  <a:sysClr val="windowText" lastClr="000000"/>
                </a:solidFill>
                <a:cs typeface="+mj-cs"/>
              </a:rPr>
              <a:t>S</a:t>
            </a:r>
            <a:r>
              <a:rPr lang="th-TH" sz="1600" b="1" dirty="0">
                <a:solidFill>
                  <a:sysClr val="windowText" lastClr="000000"/>
                </a:solidFill>
                <a:cs typeface="+mj-cs"/>
              </a:rPr>
              <a:t>) </a:t>
            </a:r>
            <a:r>
              <a:rPr lang="en-US" sz="1600" b="1" dirty="0">
                <a:solidFill>
                  <a:sysClr val="windowText" lastClr="000000"/>
                </a:solidFill>
                <a:cs typeface="+mj-cs"/>
              </a:rPr>
              <a:t>created </a:t>
            </a:r>
          </a:p>
          <a:p>
            <a:pPr algn="ctr"/>
            <a:r>
              <a:rPr lang="th-TH" b="1" dirty="0">
                <a:solidFill>
                  <a:sysClr val="windowText" lastClr="000000"/>
                </a:solidFill>
                <a:cs typeface="+mj-cs"/>
              </a:rPr>
              <a:t> แล้วกด </a:t>
            </a:r>
            <a:r>
              <a:rPr lang="en-US" sz="1600" b="1" dirty="0">
                <a:solidFill>
                  <a:sysClr val="windowText" lastClr="000000"/>
                </a:solidFill>
                <a:cs typeface="+mj-cs"/>
              </a:rPr>
              <a:t>OK</a:t>
            </a:r>
            <a:endParaRPr lang="th-TH" b="1" dirty="0">
              <a:solidFill>
                <a:sysClr val="windowText" lastClr="00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4167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CDDD9-ADE5-4787-8FFB-0B30F24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7650"/>
            <a:ext cx="11704320" cy="6428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9AEFEC-E72D-4E0D-A9B6-0CC470C2D0A6}"/>
              </a:ext>
            </a:extLst>
          </p:cNvPr>
          <p:cNvSpPr/>
          <p:nvPr/>
        </p:nvSpPr>
        <p:spPr>
          <a:xfrm flipH="1" flipV="1">
            <a:off x="1737360" y="2633472"/>
            <a:ext cx="10195560" cy="310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7-Point Star 11">
            <a:extLst>
              <a:ext uri="{FF2B5EF4-FFF2-40B4-BE49-F238E27FC236}">
                <a16:creationId xmlns:a16="http://schemas.microsoft.com/office/drawing/2014/main" id="{91C9ED98-D9BA-4433-A6A5-27CF49F09EC4}"/>
              </a:ext>
            </a:extLst>
          </p:cNvPr>
          <p:cNvSpPr/>
          <p:nvPr/>
        </p:nvSpPr>
        <p:spPr>
          <a:xfrm>
            <a:off x="4400550" y="3105150"/>
            <a:ext cx="3028950" cy="2800349"/>
          </a:xfrm>
          <a:prstGeom prst="star7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หลังจาก  กด </a:t>
            </a:r>
            <a:r>
              <a:rPr lang="en-US" b="1" dirty="0">
                <a:solidFill>
                  <a:sysClr val="windowText" lastClr="000000"/>
                </a:solidFill>
                <a:cs typeface="+mj-cs"/>
              </a:rPr>
              <a:t>OK</a:t>
            </a:r>
            <a:r>
              <a:rPr lang="th-TH" b="1" dirty="0">
                <a:solidFill>
                  <a:sysClr val="windowText" lastClr="000000"/>
                </a:solidFill>
                <a:cs typeface="+mj-cs"/>
              </a:rPr>
              <a:t>  </a:t>
            </a:r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แล้วจะขึ้นโชว์รายที่เลือก  ให้ไปที่หัวข้อ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</a:t>
            </a:r>
            <a:endParaRPr lang="th-TH" b="1" dirty="0">
              <a:solidFill>
                <a:sysClr val="windowText" lastClr="000000"/>
              </a:solidFill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3A733-D8AD-4EBA-89F9-C1BEF8879AA3}"/>
              </a:ext>
            </a:extLst>
          </p:cNvPr>
          <p:cNvSpPr/>
          <p:nvPr/>
        </p:nvSpPr>
        <p:spPr>
          <a:xfrm flipH="1" flipV="1">
            <a:off x="2595372" y="864870"/>
            <a:ext cx="547878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4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60FCF-72E4-4E26-832D-B72DE411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" y="219456"/>
            <a:ext cx="11731752" cy="64190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AC50ED-F3C0-4F86-8141-14AA4E0FF290}"/>
              </a:ext>
            </a:extLst>
          </p:cNvPr>
          <p:cNvSpPr/>
          <p:nvPr/>
        </p:nvSpPr>
        <p:spPr>
          <a:xfrm flipH="1" flipV="1">
            <a:off x="2634996" y="812673"/>
            <a:ext cx="512064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8DF6D-4586-4296-AB22-C064DE5DF164}"/>
              </a:ext>
            </a:extLst>
          </p:cNvPr>
          <p:cNvSpPr/>
          <p:nvPr/>
        </p:nvSpPr>
        <p:spPr>
          <a:xfrm flipH="1" flipV="1">
            <a:off x="531114" y="384048"/>
            <a:ext cx="292608" cy="306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90D35-2C7D-41A2-9243-66AF6849DCAF}"/>
              </a:ext>
            </a:extLst>
          </p:cNvPr>
          <p:cNvSpPr/>
          <p:nvPr/>
        </p:nvSpPr>
        <p:spPr>
          <a:xfrm flipH="1" flipV="1">
            <a:off x="9666896" y="1626670"/>
            <a:ext cx="256032" cy="256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0000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514892-6E75-474D-A4CE-839049658FAD}"/>
              </a:ext>
            </a:extLst>
          </p:cNvPr>
          <p:cNvSpPr/>
          <p:nvPr/>
        </p:nvSpPr>
        <p:spPr>
          <a:xfrm>
            <a:off x="515129" y="4357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0C5D6A-A09B-4747-B384-B5B7B9AB8B97}"/>
              </a:ext>
            </a:extLst>
          </p:cNvPr>
          <p:cNvSpPr/>
          <p:nvPr/>
        </p:nvSpPr>
        <p:spPr>
          <a:xfrm>
            <a:off x="9621003" y="134344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4A3F7-1730-4923-9DAF-E3C4F76B822F}"/>
              </a:ext>
            </a:extLst>
          </p:cNvPr>
          <p:cNvSpPr/>
          <p:nvPr/>
        </p:nvSpPr>
        <p:spPr>
          <a:xfrm>
            <a:off x="9328786" y="4311723"/>
            <a:ext cx="2110740" cy="1908939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 Header  Level 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คลิกเครื่องหมาย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BBB611DE-2D6E-42DD-9309-0F4597F414B9}"/>
              </a:ext>
            </a:extLst>
          </p:cNvPr>
          <p:cNvSpPr/>
          <p:nvPr/>
        </p:nvSpPr>
        <p:spPr>
          <a:xfrm>
            <a:off x="9516990" y="2058583"/>
            <a:ext cx="2110740" cy="1908939"/>
          </a:xfrm>
          <a:prstGeom prst="star7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หลังจากเลือก หัวข้อ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</a:t>
            </a:r>
            <a:endParaRPr lang="th-TH" b="1" dirty="0">
              <a:solidFill>
                <a:sysClr val="windowText" lastClr="000000"/>
              </a:solidFill>
              <a:cs typeface="+mj-cs"/>
            </a:endParaRPr>
          </a:p>
        </p:txBody>
      </p:sp>
      <p:pic>
        <p:nvPicPr>
          <p:cNvPr id="15" name="Picture 14" descr="✓ เครื่องหมายถูก : ภาพใหญ่ ในรูปแบบ HD และข้อมูล Unicode | EmojiAll">
            <a:extLst>
              <a:ext uri="{FF2B5EF4-FFF2-40B4-BE49-F238E27FC236}">
                <a16:creationId xmlns:a16="http://schemas.microsoft.com/office/drawing/2014/main" id="{AFEFE16A-922A-4182-A9C4-F1F4E74E3F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900" y="5390018"/>
            <a:ext cx="247080" cy="239118"/>
          </a:xfrm>
          <a:prstGeom prst="rect">
            <a:avLst/>
          </a:prstGeom>
          <a:solidFill>
            <a:srgbClr val="FF99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5436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42040F-BDBA-4EDD-9D0F-3BA209BF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" y="210312"/>
            <a:ext cx="11722608" cy="64373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E1AB70-CCA5-445B-A577-C61AC1AA045C}"/>
              </a:ext>
            </a:extLst>
          </p:cNvPr>
          <p:cNvSpPr/>
          <p:nvPr/>
        </p:nvSpPr>
        <p:spPr>
          <a:xfrm flipH="1" flipV="1">
            <a:off x="7507224" y="1024128"/>
            <a:ext cx="960120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7809A-E2B6-4D0F-91AE-9F7F01B725CD}"/>
              </a:ext>
            </a:extLst>
          </p:cNvPr>
          <p:cNvSpPr/>
          <p:nvPr/>
        </p:nvSpPr>
        <p:spPr>
          <a:xfrm flipH="1" flipV="1">
            <a:off x="2615184" y="804672"/>
            <a:ext cx="512064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8FD7-2C16-442D-90DD-855331F35491}"/>
              </a:ext>
            </a:extLst>
          </p:cNvPr>
          <p:cNvSpPr/>
          <p:nvPr/>
        </p:nvSpPr>
        <p:spPr>
          <a:xfrm flipH="1" flipV="1">
            <a:off x="512064" y="365760"/>
            <a:ext cx="338328" cy="330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03610-270D-4E45-98E0-FC0BAB002313}"/>
              </a:ext>
            </a:extLst>
          </p:cNvPr>
          <p:cNvSpPr/>
          <p:nvPr/>
        </p:nvSpPr>
        <p:spPr>
          <a:xfrm flipH="1" flipV="1">
            <a:off x="1837944" y="1572768"/>
            <a:ext cx="5541264" cy="1481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69264-F4E2-4BC2-BA85-F963CFDD659D}"/>
              </a:ext>
            </a:extLst>
          </p:cNvPr>
          <p:cNvSpPr/>
          <p:nvPr/>
        </p:nvSpPr>
        <p:spPr>
          <a:xfrm>
            <a:off x="2735571" y="52963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BDDCB6-30A5-4B09-BE29-97B4F5E585A9}"/>
              </a:ext>
            </a:extLst>
          </p:cNvPr>
          <p:cNvSpPr/>
          <p:nvPr/>
        </p:nvSpPr>
        <p:spPr>
          <a:xfrm>
            <a:off x="512064" y="7279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03128D-1A68-4A79-AB0D-89E5E1F00CBE}"/>
              </a:ext>
            </a:extLst>
          </p:cNvPr>
          <p:cNvSpPr/>
          <p:nvPr/>
        </p:nvSpPr>
        <p:spPr>
          <a:xfrm>
            <a:off x="4472931" y="305409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75B1CC-FDEB-41DB-BE60-8E6CCC410E17}"/>
              </a:ext>
            </a:extLst>
          </p:cNvPr>
          <p:cNvSpPr/>
          <p:nvPr/>
        </p:nvSpPr>
        <p:spPr>
          <a:xfrm>
            <a:off x="7851639" y="70372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9BD6A-E646-4970-A881-49DA427B1B4B}"/>
              </a:ext>
            </a:extLst>
          </p:cNvPr>
          <p:cNvSpPr/>
          <p:nvPr/>
        </p:nvSpPr>
        <p:spPr>
          <a:xfrm>
            <a:off x="7223760" y="3749401"/>
            <a:ext cx="4428753" cy="240487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Header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 Detail Header 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กรอกรายละเอียดตามเอกสารใบลดหนี้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กด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7A044EB9-4183-4F87-B89E-8910AB72E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792" y="4229672"/>
            <a:ext cx="2350008" cy="927544"/>
          </a:xfrm>
          <a:prstGeom prst="wedgeRectCallout">
            <a:avLst>
              <a:gd name="adj1" fmla="val -2307"/>
              <a:gd name="adj2" fmla="val -290813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Tax ID </a:t>
            </a: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รหัสประจำตัวผู้เสียภาษี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</a:t>
            </a: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ของ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Supplier</a:t>
            </a:r>
            <a:endParaRPr kumimoji="0" lang="th-TH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8453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03098-B2B2-40EA-87F1-04DB5740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" y="231355"/>
            <a:ext cx="11622024" cy="63797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74124-41DF-4E12-9A33-CDFDC334CD0E}"/>
              </a:ext>
            </a:extLst>
          </p:cNvPr>
          <p:cNvSpPr/>
          <p:nvPr/>
        </p:nvSpPr>
        <p:spPr>
          <a:xfrm flipH="1" flipV="1">
            <a:off x="2980944" y="1296942"/>
            <a:ext cx="1874520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7A442-1D37-445E-8B7A-17CD64D10F05}"/>
              </a:ext>
            </a:extLst>
          </p:cNvPr>
          <p:cNvSpPr/>
          <p:nvPr/>
        </p:nvSpPr>
        <p:spPr>
          <a:xfrm flipH="1" flipV="1">
            <a:off x="1191768" y="627888"/>
            <a:ext cx="1798320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0D003-2B94-4790-8DA0-E4DC35BD7CE7}"/>
              </a:ext>
            </a:extLst>
          </p:cNvPr>
          <p:cNvSpPr/>
          <p:nvPr/>
        </p:nvSpPr>
        <p:spPr>
          <a:xfrm flipH="1" flipV="1">
            <a:off x="1191768" y="231355"/>
            <a:ext cx="454152" cy="225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1357F-96F5-4922-A655-5CE8D8416D26}"/>
              </a:ext>
            </a:extLst>
          </p:cNvPr>
          <p:cNvSpPr/>
          <p:nvPr/>
        </p:nvSpPr>
        <p:spPr>
          <a:xfrm>
            <a:off x="7946137" y="3529584"/>
            <a:ext cx="3008376" cy="222199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</a:t>
            </a:r>
            <a:endParaRPr lang="th-TH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  Group Edit  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B04442-751D-4ABC-B977-6765345A914E}"/>
              </a:ext>
            </a:extLst>
          </p:cNvPr>
          <p:cNvSpPr/>
          <p:nvPr/>
        </p:nvSpPr>
        <p:spPr>
          <a:xfrm>
            <a:off x="4855464" y="130002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6C986B-ED38-41B0-B1B7-3C89581E1601}"/>
              </a:ext>
            </a:extLst>
          </p:cNvPr>
          <p:cNvSpPr/>
          <p:nvPr/>
        </p:nvSpPr>
        <p:spPr>
          <a:xfrm>
            <a:off x="2552700" y="344277"/>
            <a:ext cx="271289" cy="278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34B481-7D65-4F74-B2B0-CF93D18F2602}"/>
              </a:ext>
            </a:extLst>
          </p:cNvPr>
          <p:cNvSpPr/>
          <p:nvPr/>
        </p:nvSpPr>
        <p:spPr>
          <a:xfrm>
            <a:off x="1645920" y="246888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9341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4A61F-A9FC-4A49-A82C-49A36C1F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316049"/>
            <a:ext cx="11548872" cy="6285919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4FE0E656-97A7-413A-87CF-34C911157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840" y="1874730"/>
            <a:ext cx="1225296" cy="685590"/>
          </a:xfrm>
          <a:prstGeom prst="wedgeRectCallout">
            <a:avLst>
              <a:gd name="adj1" fmla="val -2078"/>
              <a:gd name="adj2" fmla="val -142944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</a:pPr>
            <a:r>
              <a:rPr lang="th-TH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 Preview</a:t>
            </a:r>
            <a:endParaRPr kumimoji="0" lang="th-TH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08E2C-644E-4500-9303-7B769A9DB8DD}"/>
              </a:ext>
            </a:extLst>
          </p:cNvPr>
          <p:cNvSpPr/>
          <p:nvPr/>
        </p:nvSpPr>
        <p:spPr>
          <a:xfrm flipH="1" flipV="1">
            <a:off x="10625328" y="868680"/>
            <a:ext cx="512064" cy="32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6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FCD33-9B5E-4CCB-9B22-FB6263B5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2" y="1261872"/>
            <a:ext cx="11533042" cy="54130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D93A70-0740-4545-A9A2-6881E996F09F}"/>
              </a:ext>
            </a:extLst>
          </p:cNvPr>
          <p:cNvSpPr txBox="1">
            <a:spLocks/>
          </p:cNvSpPr>
          <p:nvPr/>
        </p:nvSpPr>
        <p:spPr>
          <a:xfrm>
            <a:off x="566928" y="210313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  รายงาน  </a:t>
            </a:r>
            <a:r>
              <a:rPr lang="en-US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AP Invoice Edit List</a:t>
            </a: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 (ใบลดหนี้คืนของ)</a:t>
            </a:r>
          </a:p>
        </p:txBody>
      </p:sp>
    </p:spTree>
    <p:extLst>
      <p:ext uri="{BB962C8B-B14F-4D97-AF65-F5344CB8AC3E}">
        <p14:creationId xmlns:p14="http://schemas.microsoft.com/office/powerpoint/2010/main" val="1657215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46" r="2479" b="10803"/>
          <a:stretch/>
        </p:blipFill>
        <p:spPr>
          <a:xfrm>
            <a:off x="1169124" y="1288940"/>
            <a:ext cx="9640389" cy="51118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2D93A70-0740-4545-A9A2-6881E996F09F}"/>
              </a:ext>
            </a:extLst>
          </p:cNvPr>
          <p:cNvSpPr txBox="1">
            <a:spLocks/>
          </p:cNvSpPr>
          <p:nvPr/>
        </p:nvSpPr>
        <p:spPr>
          <a:xfrm>
            <a:off x="566928" y="210313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ตัวอย่าง การตรวจสอบรายงาน ฝ่ายบัญชี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869264-F4E2-4BC2-BA85-F963CFDD659D}"/>
              </a:ext>
            </a:extLst>
          </p:cNvPr>
          <p:cNvSpPr/>
          <p:nvPr/>
        </p:nvSpPr>
        <p:spPr>
          <a:xfrm>
            <a:off x="4864057" y="5373113"/>
            <a:ext cx="255824" cy="282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869264-F4E2-4BC2-BA85-F963CFDD659D}"/>
              </a:ext>
            </a:extLst>
          </p:cNvPr>
          <p:cNvSpPr/>
          <p:nvPr/>
        </p:nvSpPr>
        <p:spPr>
          <a:xfrm>
            <a:off x="6146074" y="5373113"/>
            <a:ext cx="26779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C7809A-E2B6-4D0F-91AE-9F7F01B725CD}"/>
              </a:ext>
            </a:extLst>
          </p:cNvPr>
          <p:cNvSpPr/>
          <p:nvPr/>
        </p:nvSpPr>
        <p:spPr>
          <a:xfrm flipH="1" flipV="1">
            <a:off x="5148724" y="5385505"/>
            <a:ext cx="840595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7809A-E2B6-4D0F-91AE-9F7F01B725CD}"/>
              </a:ext>
            </a:extLst>
          </p:cNvPr>
          <p:cNvSpPr/>
          <p:nvPr/>
        </p:nvSpPr>
        <p:spPr>
          <a:xfrm flipH="1" flipV="1">
            <a:off x="6413863" y="5385505"/>
            <a:ext cx="744582" cy="269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1357F-96F5-4922-A655-5CE8D8416D26}"/>
              </a:ext>
            </a:extLst>
          </p:cNvPr>
          <p:cNvSpPr/>
          <p:nvPr/>
        </p:nvSpPr>
        <p:spPr>
          <a:xfrm>
            <a:off x="8548983" y="3936919"/>
            <a:ext cx="1648535" cy="1711235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th-TH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ตรวจสอบ</a:t>
            </a: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Debit </a:t>
            </a: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</a:t>
            </a:r>
          </a:p>
          <a:p>
            <a:pPr>
              <a:lnSpc>
                <a:spcPct val="150000"/>
              </a:lnSpc>
            </a:pPr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ต้องตรงกัน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5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8F6CE-0E0B-4BED-BDFE-F7C07D6A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" y="658367"/>
            <a:ext cx="11641659" cy="5952745"/>
          </a:xfrm>
          <a:prstGeom prst="rect">
            <a:avLst/>
          </a:prstGeom>
        </p:spPr>
      </p:pic>
      <p:sp>
        <p:nvSpPr>
          <p:cNvPr id="4" name="AutoShape 3">
            <a:extLst>
              <a:ext uri="{FF2B5EF4-FFF2-40B4-BE49-F238E27FC236}">
                <a16:creationId xmlns:a16="http://schemas.microsoft.com/office/drawing/2014/main" id="{3C53A6D9-BC1D-4F4A-8502-C2E60CCD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188" y="3634739"/>
            <a:ext cx="5064036" cy="1880750"/>
          </a:xfrm>
          <a:prstGeom prst="wedgeRectCallout">
            <a:avLst>
              <a:gd name="adj1" fmla="val -66765"/>
              <a:gd name="adj2" fmla="val -169384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สำหรับการบันทึกตั้งหนี้  เราจะใช้คำสั่ง  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New</a:t>
            </a:r>
            <a:r>
              <a:rPr lang="en-US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 </a:t>
            </a:r>
            <a:r>
              <a:rPr lang="th-TH" sz="28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แล้วเลือกที่ 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New Invoice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B13A6-EBF4-4449-B7F8-A0E4A80C03AB}"/>
              </a:ext>
            </a:extLst>
          </p:cNvPr>
          <p:cNvSpPr/>
          <p:nvPr/>
        </p:nvSpPr>
        <p:spPr>
          <a:xfrm>
            <a:off x="256209" y="803148"/>
            <a:ext cx="374727" cy="256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A740EE-E5D8-44C9-A008-2349B6D65983}"/>
              </a:ext>
            </a:extLst>
          </p:cNvPr>
          <p:cNvSpPr/>
          <p:nvPr/>
        </p:nvSpPr>
        <p:spPr>
          <a:xfrm>
            <a:off x="294132" y="1267968"/>
            <a:ext cx="2149056" cy="256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AD932CD-ECB6-477B-A72F-4C65C5F93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788" y="71906"/>
            <a:ext cx="923872" cy="349964"/>
          </a:xfrm>
          <a:prstGeom prst="wedgeRectCallout">
            <a:avLst>
              <a:gd name="adj1" fmla="val -41882"/>
              <a:gd name="adj2" fmla="val 155347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th-TH" sz="1600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New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itchFamily="34" charset="-34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th-TH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BB1DD3-E60F-4E96-8B23-72253FBD301A}"/>
              </a:ext>
            </a:extLst>
          </p:cNvPr>
          <p:cNvSpPr/>
          <p:nvPr/>
        </p:nvSpPr>
        <p:spPr>
          <a:xfrm>
            <a:off x="1861148" y="1248959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028254-BFDE-4F36-8561-DBFC1B280C01}"/>
              </a:ext>
            </a:extLst>
          </p:cNvPr>
          <p:cNvSpPr/>
          <p:nvPr/>
        </p:nvSpPr>
        <p:spPr>
          <a:xfrm>
            <a:off x="630936" y="803148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54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CAA10-AB67-44E9-A938-460E915D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67" y="1153574"/>
            <a:ext cx="10287001" cy="5475826"/>
          </a:xfrm>
          <a:prstGeom prst="rect">
            <a:avLst/>
          </a:prstGeom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D298CF-3AFC-45D0-9332-FA41F6D7E88F}"/>
              </a:ext>
            </a:extLst>
          </p:cNvPr>
          <p:cNvSpPr txBox="1">
            <a:spLocks/>
          </p:cNvSpPr>
          <p:nvPr/>
        </p:nvSpPr>
        <p:spPr>
          <a:xfrm>
            <a:off x="603504" y="155449"/>
            <a:ext cx="10844784" cy="924198"/>
          </a:xfrm>
          <a:prstGeom prst="rect">
            <a:avLst/>
          </a:prstGeom>
          <a:solidFill>
            <a:srgbClr val="FFCCFF"/>
          </a:solidFill>
          <a:ln w="38100" cap="flat" cmpd="sng" algn="ctr">
            <a:solidFill>
              <a:srgbClr val="00CC00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h-TH" sz="6000" b="1" dirty="0">
                <a:solidFill>
                  <a:srgbClr val="6600CC"/>
                </a:solidFill>
                <a:latin typeface="Angsana New" pitchFamily="18" charset="-34"/>
                <a:cs typeface="Angsana New" pitchFamily="18" charset="-34"/>
              </a:rPr>
              <a:t>หน้าต่างการคีย์รับตั้งหนี้</a:t>
            </a:r>
          </a:p>
        </p:txBody>
      </p:sp>
      <p:sp>
        <p:nvSpPr>
          <p:cNvPr id="5" name="7-Point Star 11">
            <a:extLst>
              <a:ext uri="{FF2B5EF4-FFF2-40B4-BE49-F238E27FC236}">
                <a16:creationId xmlns:a16="http://schemas.microsoft.com/office/drawing/2014/main" id="{58DF1E47-783D-4A1F-9FF0-C0345DA5BCA3}"/>
              </a:ext>
            </a:extLst>
          </p:cNvPr>
          <p:cNvSpPr/>
          <p:nvPr/>
        </p:nvSpPr>
        <p:spPr>
          <a:xfrm>
            <a:off x="0" y="2501266"/>
            <a:ext cx="3099815" cy="2461548"/>
          </a:xfrm>
          <a:prstGeom prst="star7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b="1" dirty="0">
              <a:solidFill>
                <a:sysClr val="windowText" lastClr="000000"/>
              </a:solidFill>
              <a:cs typeface="+mj-cs"/>
            </a:endParaRPr>
          </a:p>
          <a:p>
            <a:pPr algn="ctr"/>
            <a:r>
              <a:rPr lang="th-TH" sz="2000" b="1" dirty="0">
                <a:solidFill>
                  <a:sysClr val="windowText" lastClr="000000"/>
                </a:solidFill>
                <a:cs typeface="+mj-cs"/>
              </a:rPr>
              <a:t>ตารางแถบทึบสีดำแบบนี้ เราสามารถ </a:t>
            </a:r>
            <a:r>
              <a:rPr lang="th-TH" sz="2000" b="1" dirty="0">
                <a:solidFill>
                  <a:schemeClr val="tx1"/>
                </a:solidFill>
                <a:latin typeface="Cordia New" pitchFamily="34" charset="-34"/>
                <a:ea typeface="Angsana New" pitchFamily="18" charset="-34"/>
                <a:cs typeface="+mj-cs"/>
              </a:rPr>
              <a:t>เสิร์ช (</a:t>
            </a:r>
            <a:r>
              <a:rPr lang="en-US" sz="2000" b="1" dirty="0">
                <a:solidFill>
                  <a:schemeClr val="tx1"/>
                </a:solidFill>
                <a:latin typeface="Cordia New" pitchFamily="34" charset="-34"/>
                <a:ea typeface="Angsana New" pitchFamily="18" charset="-34"/>
                <a:cs typeface="+mj-cs"/>
              </a:rPr>
              <a:t>Search</a:t>
            </a:r>
            <a:r>
              <a:rPr lang="th-TH" sz="2000" b="1" dirty="0">
                <a:solidFill>
                  <a:schemeClr val="tx1"/>
                </a:solidFill>
                <a:latin typeface="Cordia New" pitchFamily="34" charset="-34"/>
                <a:ea typeface="Angsana New" pitchFamily="18" charset="-34"/>
                <a:cs typeface="+mj-cs"/>
              </a:rPr>
              <a:t>) หาข้อมูลได้ และต้องคีย์ข้อมูลให้ครบ</a:t>
            </a:r>
            <a:endParaRPr lang="th-TH" sz="2000" b="1" dirty="0">
              <a:solidFill>
                <a:sysClr val="windowText" lastClr="000000"/>
              </a:solidFill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72B90-3910-4243-9B1D-1C978672E0CE}"/>
              </a:ext>
            </a:extLst>
          </p:cNvPr>
          <p:cNvSpPr/>
          <p:nvPr/>
        </p:nvSpPr>
        <p:spPr>
          <a:xfrm>
            <a:off x="3099815" y="4962814"/>
            <a:ext cx="1005842" cy="256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147F2-1496-4FE9-90FE-786FA5C31DE1}"/>
              </a:ext>
            </a:extLst>
          </p:cNvPr>
          <p:cNvSpPr/>
          <p:nvPr/>
        </p:nvSpPr>
        <p:spPr>
          <a:xfrm>
            <a:off x="2980945" y="2056914"/>
            <a:ext cx="1124712" cy="623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33830-7E02-4CEE-95E0-EA7DBE78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225675"/>
            <a:ext cx="11643441" cy="6412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C6A33A-6276-4088-9D06-4D8F6060EEA6}"/>
              </a:ext>
            </a:extLst>
          </p:cNvPr>
          <p:cNvSpPr/>
          <p:nvPr/>
        </p:nvSpPr>
        <p:spPr>
          <a:xfrm>
            <a:off x="8705087" y="2603390"/>
            <a:ext cx="2962657" cy="3513945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 PO…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 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Invoice…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ใส่เลขที่ใบกำกับ หรือเลขที่ใบส่งของชั่งคราว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Type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การระบุว่าแจ้งรับ เป็นเอกสารประเภทอะไร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 Date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วันที่รับของเข้า ตามเอกสารใบกำกับภาษีที่เปิด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Date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วันที่ตั้งหนี้ วันที่เดียวกับวันรับของ ในใบกำกับภาษี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ใส่มูลค่าจำนวนเงิน ตามเอกสาร ใบกำกับภาษี (ยอดสุทธิ)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Terms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เครดิตการชำระเงิน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Date   </a:t>
            </a: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คือดิววันแรก สามารถระบุเลือกวันได้</a:t>
            </a:r>
          </a:p>
          <a:p>
            <a:pPr marL="342900" indent="-342900">
              <a:buAutoNum type="arabicPeriod"/>
            </a:pPr>
            <a:r>
              <a:rPr lang="th-TH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th-TH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219075-ACE1-4A25-9CE2-A6583CCC532F}"/>
              </a:ext>
            </a:extLst>
          </p:cNvPr>
          <p:cNvSpPr/>
          <p:nvPr/>
        </p:nvSpPr>
        <p:spPr>
          <a:xfrm>
            <a:off x="1965960" y="374537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22FFD5-BE13-4BEA-BD91-BF07697F66E7}"/>
              </a:ext>
            </a:extLst>
          </p:cNvPr>
          <p:cNvSpPr/>
          <p:nvPr/>
        </p:nvSpPr>
        <p:spPr>
          <a:xfrm>
            <a:off x="1712959" y="300721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325D77-F2B6-4C87-BA55-1F19A878D954}"/>
              </a:ext>
            </a:extLst>
          </p:cNvPr>
          <p:cNvSpPr/>
          <p:nvPr/>
        </p:nvSpPr>
        <p:spPr>
          <a:xfrm>
            <a:off x="1901992" y="342958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69DAC8-AEF5-49D9-A868-56EBF3D6AC1E}"/>
              </a:ext>
            </a:extLst>
          </p:cNvPr>
          <p:cNvSpPr/>
          <p:nvPr/>
        </p:nvSpPr>
        <p:spPr>
          <a:xfrm>
            <a:off x="2629655" y="2733437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88787-3FEF-4AE0-A3D5-EB92BBF2D4C1}"/>
              </a:ext>
            </a:extLst>
          </p:cNvPr>
          <p:cNvSpPr/>
          <p:nvPr/>
        </p:nvSpPr>
        <p:spPr>
          <a:xfrm>
            <a:off x="2697477" y="137969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435E4-94B8-4012-B635-F0183109601C}"/>
              </a:ext>
            </a:extLst>
          </p:cNvPr>
          <p:cNvSpPr/>
          <p:nvPr/>
        </p:nvSpPr>
        <p:spPr>
          <a:xfrm flipH="1" flipV="1">
            <a:off x="1865399" y="1654099"/>
            <a:ext cx="1115544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C0E0A-55AD-4E06-9FC9-20AF9460427E}"/>
              </a:ext>
            </a:extLst>
          </p:cNvPr>
          <p:cNvSpPr/>
          <p:nvPr/>
        </p:nvSpPr>
        <p:spPr>
          <a:xfrm flipH="1" flipV="1">
            <a:off x="2414014" y="3007212"/>
            <a:ext cx="566927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F8FD2C-6341-4C3F-A7B9-7915A3E6BDF7}"/>
              </a:ext>
            </a:extLst>
          </p:cNvPr>
          <p:cNvSpPr/>
          <p:nvPr/>
        </p:nvSpPr>
        <p:spPr>
          <a:xfrm flipH="1" flipV="1">
            <a:off x="2278369" y="3469765"/>
            <a:ext cx="702572" cy="182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BF0BB-B2BF-427A-B7F2-256632F8C8F8}"/>
              </a:ext>
            </a:extLst>
          </p:cNvPr>
          <p:cNvSpPr/>
          <p:nvPr/>
        </p:nvSpPr>
        <p:spPr>
          <a:xfrm flipH="1" flipV="1">
            <a:off x="1901992" y="3285360"/>
            <a:ext cx="1115544" cy="1430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C09945-BF31-4FBD-9E36-422A7FA43BCB}"/>
              </a:ext>
            </a:extLst>
          </p:cNvPr>
          <p:cNvSpPr/>
          <p:nvPr/>
        </p:nvSpPr>
        <p:spPr>
          <a:xfrm flipH="1" flipV="1">
            <a:off x="2269243" y="3709394"/>
            <a:ext cx="702572" cy="182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BAE13-72D5-4857-80E4-79DA4DB4FBF6}"/>
              </a:ext>
            </a:extLst>
          </p:cNvPr>
          <p:cNvSpPr/>
          <p:nvPr/>
        </p:nvSpPr>
        <p:spPr>
          <a:xfrm flipH="1" flipV="1">
            <a:off x="2200695" y="4992793"/>
            <a:ext cx="816841" cy="211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C39BB-8520-40EB-8820-06F4800FBD64}"/>
              </a:ext>
            </a:extLst>
          </p:cNvPr>
          <p:cNvSpPr/>
          <p:nvPr/>
        </p:nvSpPr>
        <p:spPr>
          <a:xfrm>
            <a:off x="1883685" y="4939776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D9C27E-4F8D-4AE0-B4BE-081CE1E1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84" y="5593798"/>
            <a:ext cx="2286319" cy="20576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1AB5AAC-BA11-4F08-9716-969615DFB40A}"/>
              </a:ext>
            </a:extLst>
          </p:cNvPr>
          <p:cNvSpPr/>
          <p:nvPr/>
        </p:nvSpPr>
        <p:spPr>
          <a:xfrm flipH="1" flipV="1">
            <a:off x="2215935" y="5437801"/>
            <a:ext cx="816841" cy="211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88A817-1734-4DD0-BBC7-043AD4E0F80C}"/>
              </a:ext>
            </a:extLst>
          </p:cNvPr>
          <p:cNvSpPr/>
          <p:nvPr/>
        </p:nvSpPr>
        <p:spPr>
          <a:xfrm>
            <a:off x="1908069" y="5375640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7DF989-2BF1-4887-897B-55910131312A}"/>
              </a:ext>
            </a:extLst>
          </p:cNvPr>
          <p:cNvSpPr/>
          <p:nvPr/>
        </p:nvSpPr>
        <p:spPr>
          <a:xfrm flipH="1" flipV="1">
            <a:off x="1880652" y="5231608"/>
            <a:ext cx="1115544" cy="1430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83D1A90-23EC-4DF4-92D9-804C45F6AB72}"/>
              </a:ext>
            </a:extLst>
          </p:cNvPr>
          <p:cNvSpPr/>
          <p:nvPr/>
        </p:nvSpPr>
        <p:spPr>
          <a:xfrm>
            <a:off x="1551453" y="5156184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D7A3C8-2A90-40ED-80B2-7BCD1F7B114A}"/>
              </a:ext>
            </a:extLst>
          </p:cNvPr>
          <p:cNvSpPr/>
          <p:nvPr/>
        </p:nvSpPr>
        <p:spPr>
          <a:xfrm flipH="1" flipV="1">
            <a:off x="548640" y="599292"/>
            <a:ext cx="365760" cy="2693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utoShape 3">
            <a:extLst>
              <a:ext uri="{FF2B5EF4-FFF2-40B4-BE49-F238E27FC236}">
                <a16:creationId xmlns:a16="http://schemas.microsoft.com/office/drawing/2014/main" id="{6C0CA102-6431-4B50-AE59-B342CCFE4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88" y="1454107"/>
            <a:ext cx="923872" cy="349964"/>
          </a:xfrm>
          <a:prstGeom prst="wedgeRectCallout">
            <a:avLst>
              <a:gd name="adj1" fmla="val -9221"/>
              <a:gd name="adj2" fmla="val -249643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th-TH" sz="1600" b="1" dirty="0">
                <a:solidFill>
                  <a:schemeClr val="tx1"/>
                </a:solidFill>
                <a:latin typeface="Cordia New" pitchFamily="34" charset="-34"/>
                <a:cs typeface="+mj-cs"/>
              </a:rPr>
              <a:t>กดปุ่ม</a:t>
            </a: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cs typeface="+mj-cs"/>
              </a:rPr>
              <a:t>SAVE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itchFamily="34" charset="-34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th-TH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6B59EB-4C3C-47B5-801F-F99DCAE265DD}"/>
              </a:ext>
            </a:extLst>
          </p:cNvPr>
          <p:cNvSpPr/>
          <p:nvPr/>
        </p:nvSpPr>
        <p:spPr>
          <a:xfrm>
            <a:off x="944901" y="80059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8557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C2284-1E94-4EAA-B56D-E4647680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" y="192024"/>
            <a:ext cx="11829623" cy="6501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ED141F-A263-4375-BFA4-221D02D9E7CD}"/>
              </a:ext>
            </a:extLst>
          </p:cNvPr>
          <p:cNvSpPr/>
          <p:nvPr/>
        </p:nvSpPr>
        <p:spPr>
          <a:xfrm flipH="1" flipV="1">
            <a:off x="228600" y="2714803"/>
            <a:ext cx="2075688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4AF22A-2BAE-464A-A10F-0AE00524D650}"/>
              </a:ext>
            </a:extLst>
          </p:cNvPr>
          <p:cNvSpPr/>
          <p:nvPr/>
        </p:nvSpPr>
        <p:spPr>
          <a:xfrm flipH="1" flipV="1">
            <a:off x="210312" y="556819"/>
            <a:ext cx="338328" cy="234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DC8CA-AEAB-43F1-8C71-23C76050296E}"/>
              </a:ext>
            </a:extLst>
          </p:cNvPr>
          <p:cNvSpPr/>
          <p:nvPr/>
        </p:nvSpPr>
        <p:spPr>
          <a:xfrm>
            <a:off x="8915399" y="2240280"/>
            <a:ext cx="2788921" cy="2295143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กดปุ่ม 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New  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กดเลือกหัวข้อ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New Receipt 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7C397C-7F3A-4D8A-830A-1BA04E2EAD55}"/>
              </a:ext>
            </a:extLst>
          </p:cNvPr>
          <p:cNvSpPr/>
          <p:nvPr/>
        </p:nvSpPr>
        <p:spPr>
          <a:xfrm>
            <a:off x="210312" y="236901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EE08B1-5DE6-4F0B-A433-25B02504C5CD}"/>
              </a:ext>
            </a:extLst>
          </p:cNvPr>
          <p:cNvSpPr/>
          <p:nvPr/>
        </p:nvSpPr>
        <p:spPr>
          <a:xfrm>
            <a:off x="2032999" y="2439762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952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E1FBFB-0008-4B89-8599-66B67AFB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17937"/>
            <a:ext cx="11704320" cy="6464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91E69-16F4-4A5C-B38F-8C939F186EE3}"/>
              </a:ext>
            </a:extLst>
          </p:cNvPr>
          <p:cNvSpPr/>
          <p:nvPr/>
        </p:nvSpPr>
        <p:spPr>
          <a:xfrm>
            <a:off x="9089135" y="992125"/>
            <a:ext cx="2715769" cy="1929384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หลังจากคีย์เรียบร้อยแล้วระบบจะโชว์ข้อมูลครบถ้วนในหน้าต่างนี้  เช่น เลขที่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 </a:t>
            </a:r>
            <a:r>
              <a: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ชื่อรายการสินค้า จำนวนเงิน  จำนวนของสินค้าที่รับ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3A64C-E165-4C86-AAC1-A4D4A879E4DD}"/>
              </a:ext>
            </a:extLst>
          </p:cNvPr>
          <p:cNvSpPr/>
          <p:nvPr/>
        </p:nvSpPr>
        <p:spPr>
          <a:xfrm flipH="1" flipV="1">
            <a:off x="1847088" y="3593591"/>
            <a:ext cx="877824" cy="4571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16AEC4D9-97ED-49DD-9C9C-ADEE5E61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900" y="1956817"/>
            <a:ext cx="3043212" cy="850392"/>
          </a:xfrm>
          <a:prstGeom prst="wedgeRectCallout">
            <a:avLst>
              <a:gd name="adj1" fmla="val -43476"/>
              <a:gd name="adj2" fmla="val 139522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กรณีมีหลายรายการ  แต่ต้องการบันทึกรับตั้งหนี้      ทีละรายการให้กดที่ 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Select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Line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 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6EB23B-CB77-4F97-B4E8-A66B3AD5A188}"/>
              </a:ext>
            </a:extLst>
          </p:cNvPr>
          <p:cNvSpPr/>
          <p:nvPr/>
        </p:nvSpPr>
        <p:spPr>
          <a:xfrm>
            <a:off x="1935477" y="3232875"/>
            <a:ext cx="271289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F74D2-CE99-49AB-B039-D37EC6F13F9D}"/>
              </a:ext>
            </a:extLst>
          </p:cNvPr>
          <p:cNvSpPr/>
          <p:nvPr/>
        </p:nvSpPr>
        <p:spPr>
          <a:xfrm flipH="1" flipV="1">
            <a:off x="338328" y="4434840"/>
            <a:ext cx="1021080" cy="280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7F2613F5-A8A1-435F-B40B-0115A1A86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954" y="4050791"/>
            <a:ext cx="3278058" cy="850392"/>
          </a:xfrm>
          <a:prstGeom prst="wedgeRectCallout">
            <a:avLst>
              <a:gd name="adj1" fmla="val -90588"/>
              <a:gd name="adj2" fmla="val 22317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กรณีที่มีหลายรายการ และต้องการจะบันทึกรับตั้งหนี้ทั้งหมดทุกรายการให้กดเลือก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Select All  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B3E170-1BDE-4D54-A0F6-0B6D67B46FC1}"/>
              </a:ext>
            </a:extLst>
          </p:cNvPr>
          <p:cNvSpPr/>
          <p:nvPr/>
        </p:nvSpPr>
        <p:spPr>
          <a:xfrm>
            <a:off x="663339" y="4159799"/>
            <a:ext cx="292224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DBC41-A720-4B8C-8180-DA4A81A1CF4A}"/>
              </a:ext>
            </a:extLst>
          </p:cNvPr>
          <p:cNvSpPr/>
          <p:nvPr/>
        </p:nvSpPr>
        <p:spPr>
          <a:xfrm flipH="1" flipV="1">
            <a:off x="352908" y="6402328"/>
            <a:ext cx="1292352" cy="280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638DFD-4D0B-4D03-B7DE-1017BEFE08F4}"/>
              </a:ext>
            </a:extLst>
          </p:cNvPr>
          <p:cNvSpPr/>
          <p:nvPr/>
        </p:nvSpPr>
        <p:spPr>
          <a:xfrm>
            <a:off x="548467" y="6068296"/>
            <a:ext cx="369860" cy="275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043BAC88-E0D0-4AD0-A2F6-A4064BCB9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826" y="5702215"/>
            <a:ext cx="2765994" cy="780881"/>
          </a:xfrm>
          <a:prstGeom prst="wedgeRectCallout">
            <a:avLst>
              <a:gd name="adj1" fmla="val -93857"/>
              <a:gd name="adj2" fmla="val 50087"/>
            </a:avLst>
          </a:prstGeom>
          <a:solidFill>
            <a:srgbClr val="66FF33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เ</a:t>
            </a:r>
            <a:r>
              <a:rPr lang="th-TH" sz="16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มื่อทำรายการบันทึกรับตั้งหนี้เรียบร้อยแล้ว             </a:t>
            </a: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ให้กดเลือก  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+mj-cs"/>
              </a:rPr>
              <a:t>Create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  Lines  </a:t>
            </a:r>
            <a:endParaRPr kumimoji="0" lang="th-TH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454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927</Words>
  <Application>Microsoft Office PowerPoint</Application>
  <PresentationFormat>Widescreen</PresentationFormat>
  <Paragraphs>225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Angsana New</vt:lpstr>
      <vt:lpstr>Arial</vt:lpstr>
      <vt:lpstr>Calibri</vt:lpstr>
      <vt:lpstr>Calibri Light</vt:lpstr>
      <vt:lpstr>Cordia New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Wanida Subsomboon</dc:creator>
  <cp:lastModifiedBy>Samaporn Chuchan</cp:lastModifiedBy>
  <cp:revision>226</cp:revision>
  <dcterms:created xsi:type="dcterms:W3CDTF">2024-02-15T03:34:55Z</dcterms:created>
  <dcterms:modified xsi:type="dcterms:W3CDTF">2024-08-03T04:57:07Z</dcterms:modified>
</cp:coreProperties>
</file>